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0"/>
  </p:notesMasterIdLst>
  <p:sldIdLst>
    <p:sldId id="256" r:id="rId2"/>
    <p:sldId id="368" r:id="rId3"/>
    <p:sldId id="335" r:id="rId4"/>
    <p:sldId id="380" r:id="rId5"/>
    <p:sldId id="452" r:id="rId6"/>
    <p:sldId id="451" r:id="rId7"/>
    <p:sldId id="372" r:id="rId8"/>
    <p:sldId id="305" r:id="rId9"/>
    <p:sldId id="371" r:id="rId10"/>
    <p:sldId id="369" r:id="rId11"/>
    <p:sldId id="341" r:id="rId12"/>
    <p:sldId id="453" r:id="rId13"/>
    <p:sldId id="303" r:id="rId14"/>
    <p:sldId id="308" r:id="rId15"/>
    <p:sldId id="309" r:id="rId16"/>
    <p:sldId id="307" r:id="rId17"/>
    <p:sldId id="317" r:id="rId18"/>
    <p:sldId id="304" r:id="rId19"/>
    <p:sldId id="310" r:id="rId20"/>
    <p:sldId id="311" r:id="rId21"/>
    <p:sldId id="351" r:id="rId22"/>
    <p:sldId id="411" r:id="rId23"/>
    <p:sldId id="332" r:id="rId24"/>
    <p:sldId id="373" r:id="rId25"/>
    <p:sldId id="445" r:id="rId26"/>
    <p:sldId id="333" r:id="rId27"/>
    <p:sldId id="374" r:id="rId28"/>
    <p:sldId id="505" r:id="rId29"/>
    <p:sldId id="334" r:id="rId30"/>
    <p:sldId id="339" r:id="rId31"/>
    <p:sldId id="340" r:id="rId32"/>
    <p:sldId id="349" r:id="rId33"/>
    <p:sldId id="444" r:id="rId34"/>
    <p:sldId id="376" r:id="rId35"/>
    <p:sldId id="415" r:id="rId36"/>
    <p:sldId id="338" r:id="rId37"/>
    <p:sldId id="363" r:id="rId38"/>
    <p:sldId id="456" r:id="rId39"/>
    <p:sldId id="466" r:id="rId40"/>
    <p:sldId id="467" r:id="rId41"/>
    <p:sldId id="469" r:id="rId42"/>
    <p:sldId id="364" r:id="rId43"/>
    <p:sldId id="367" r:id="rId44"/>
    <p:sldId id="470" r:id="rId45"/>
    <p:sldId id="471" r:id="rId46"/>
    <p:sldId id="342" r:id="rId47"/>
    <p:sldId id="314" r:id="rId48"/>
    <p:sldId id="320" r:id="rId49"/>
    <p:sldId id="321" r:id="rId50"/>
    <p:sldId id="323" r:id="rId51"/>
    <p:sldId id="324" r:id="rId52"/>
    <p:sldId id="316" r:id="rId53"/>
    <p:sldId id="355" r:id="rId54"/>
    <p:sldId id="378" r:id="rId55"/>
    <p:sldId id="383" r:id="rId56"/>
    <p:sldId id="343" r:id="rId57"/>
    <p:sldId id="344" r:id="rId58"/>
    <p:sldId id="350" r:id="rId59"/>
    <p:sldId id="346" r:id="rId60"/>
    <p:sldId id="326" r:id="rId61"/>
    <p:sldId id="328" r:id="rId62"/>
    <p:sldId id="329" r:id="rId63"/>
    <p:sldId id="330" r:id="rId64"/>
    <p:sldId id="322" r:id="rId65"/>
    <p:sldId id="325" r:id="rId66"/>
    <p:sldId id="345" r:id="rId67"/>
    <p:sldId id="352" r:id="rId68"/>
    <p:sldId id="336" r:id="rId69"/>
    <p:sldId id="359" r:id="rId70"/>
    <p:sldId id="357" r:id="rId71"/>
    <p:sldId id="358" r:id="rId72"/>
    <p:sldId id="356" r:id="rId73"/>
    <p:sldId id="354" r:id="rId74"/>
    <p:sldId id="360" r:id="rId75"/>
    <p:sldId id="500" r:id="rId76"/>
    <p:sldId id="388" r:id="rId77"/>
    <p:sldId id="501" r:id="rId78"/>
    <p:sldId id="502" r:id="rId79"/>
    <p:sldId id="507" r:id="rId80"/>
    <p:sldId id="503" r:id="rId81"/>
    <p:sldId id="504" r:id="rId82"/>
    <p:sldId id="353" r:id="rId83"/>
    <p:sldId id="361" r:id="rId84"/>
    <p:sldId id="315" r:id="rId85"/>
    <p:sldId id="472" r:id="rId86"/>
    <p:sldId id="482" r:id="rId87"/>
    <p:sldId id="481" r:id="rId88"/>
    <p:sldId id="483" r:id="rId89"/>
    <p:sldId id="485" r:id="rId90"/>
    <p:sldId id="486" r:id="rId91"/>
    <p:sldId id="487" r:id="rId92"/>
    <p:sldId id="488" r:id="rId93"/>
    <p:sldId id="489" r:id="rId94"/>
    <p:sldId id="490" r:id="rId95"/>
    <p:sldId id="491" r:id="rId96"/>
    <p:sldId id="493" r:id="rId97"/>
    <p:sldId id="508" r:id="rId98"/>
    <p:sldId id="494" r:id="rId99"/>
    <p:sldId id="379" r:id="rId100"/>
    <p:sldId id="492" r:id="rId101"/>
    <p:sldId id="377" r:id="rId102"/>
    <p:sldId id="381" r:id="rId103"/>
    <p:sldId id="397" r:id="rId104"/>
    <p:sldId id="395" r:id="rId105"/>
    <p:sldId id="398" r:id="rId106"/>
    <p:sldId id="401" r:id="rId107"/>
    <p:sldId id="402" r:id="rId108"/>
    <p:sldId id="403" r:id="rId109"/>
    <p:sldId id="408" r:id="rId110"/>
    <p:sldId id="404" r:id="rId111"/>
    <p:sldId id="405" r:id="rId112"/>
    <p:sldId id="484" r:id="rId113"/>
    <p:sldId id="407" r:id="rId114"/>
    <p:sldId id="399" r:id="rId115"/>
    <p:sldId id="394" r:id="rId116"/>
    <p:sldId id="406" r:id="rId117"/>
    <p:sldId id="409" r:id="rId118"/>
    <p:sldId id="424" r:id="rId119"/>
    <p:sldId id="423" r:id="rId120"/>
    <p:sldId id="410" r:id="rId121"/>
    <p:sldId id="416" r:id="rId122"/>
    <p:sldId id="419" r:id="rId123"/>
    <p:sldId id="417" r:id="rId124"/>
    <p:sldId id="421" r:id="rId125"/>
    <p:sldId id="422" r:id="rId126"/>
    <p:sldId id="425" r:id="rId127"/>
    <p:sldId id="426" r:id="rId128"/>
    <p:sldId id="427" r:id="rId129"/>
    <p:sldId id="393" r:id="rId130"/>
    <p:sldId id="475" r:id="rId131"/>
    <p:sldId id="478" r:id="rId132"/>
    <p:sldId id="431" r:id="rId133"/>
    <p:sldId id="474" r:id="rId134"/>
    <p:sldId id="479" r:id="rId135"/>
    <p:sldId id="476" r:id="rId136"/>
    <p:sldId id="432" r:id="rId137"/>
    <p:sldId id="430" r:id="rId138"/>
    <p:sldId id="428" r:id="rId139"/>
    <p:sldId id="429" r:id="rId140"/>
    <p:sldId id="433" r:id="rId141"/>
    <p:sldId id="434" r:id="rId142"/>
    <p:sldId id="436" r:id="rId143"/>
    <p:sldId id="435" r:id="rId144"/>
    <p:sldId id="437" r:id="rId145"/>
    <p:sldId id="439" r:id="rId146"/>
    <p:sldId id="440" r:id="rId147"/>
    <p:sldId id="441" r:id="rId148"/>
    <p:sldId id="442" r:id="rId149"/>
    <p:sldId id="446" r:id="rId150"/>
    <p:sldId id="443" r:id="rId151"/>
    <p:sldId id="438" r:id="rId152"/>
    <p:sldId id="448" r:id="rId153"/>
    <p:sldId id="449" r:id="rId154"/>
    <p:sldId id="450" r:id="rId155"/>
    <p:sldId id="495" r:id="rId156"/>
    <p:sldId id="496" r:id="rId157"/>
    <p:sldId id="497" r:id="rId158"/>
    <p:sldId id="499" r:id="rId159"/>
  </p:sldIdLst>
  <p:sldSz cx="9144000" cy="6858000" type="screen4x3"/>
  <p:notesSz cx="7099300" cy="1022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D0D8E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98" autoAdjust="0"/>
    <p:restoredTop sz="94660"/>
  </p:normalViewPr>
  <p:slideViewPr>
    <p:cSldViewPr>
      <p:cViewPr varScale="1">
        <p:scale>
          <a:sx n="111" d="100"/>
          <a:sy n="111" d="100"/>
        </p:scale>
        <p:origin x="-15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N:\Dropbox\_____LUCA\SCUOLA\_2016-17%20SAFFI\LEZIONI\161223-esperimento%20pendolo%20semplice-1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sz="1400"/>
              <a:t>Pendolo: dipendenza di</a:t>
            </a:r>
            <a:r>
              <a:rPr lang="it-IT" sz="1400" baseline="0"/>
              <a:t> T^2 da L</a:t>
            </a:r>
            <a:r>
              <a:rPr lang="it-IT" sz="1400"/>
              <a:t> 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</c:marker>
          <c:trendline>
            <c:spPr>
              <a:ln w="31750">
                <a:solidFill>
                  <a:srgbClr val="FF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50553280839894899"/>
                  <c:y val="0.65188648293963269"/>
                </c:manualLayout>
              </c:layout>
              <c:numFmt formatCode="General" sourceLinked="0"/>
            </c:trendlineLbl>
          </c:trendline>
          <c:trendline>
            <c:trendlineType val="linear"/>
          </c:trendline>
          <c:xVal>
            <c:numRef>
              <c:f>'Foglio1 (3)'!$A$2:$A$7</c:f>
              <c:numCache>
                <c:formatCode>0.00</c:formatCode>
                <c:ptCount val="6"/>
                <c:pt idx="0">
                  <c:v>1.7000000000000015</c:v>
                </c:pt>
                <c:pt idx="1">
                  <c:v>1.5</c:v>
                </c:pt>
                <c:pt idx="2">
                  <c:v>1.3</c:v>
                </c:pt>
                <c:pt idx="3">
                  <c:v>1.1000000000000001</c:v>
                </c:pt>
                <c:pt idx="4">
                  <c:v>0.9</c:v>
                </c:pt>
                <c:pt idx="5">
                  <c:v>0.70000000000000007</c:v>
                </c:pt>
              </c:numCache>
            </c:numRef>
          </c:xVal>
          <c:yVal>
            <c:numRef>
              <c:f>'Foglio1 (3)'!$D$2:$D$7</c:f>
              <c:numCache>
                <c:formatCode>General</c:formatCode>
                <c:ptCount val="6"/>
                <c:pt idx="0">
                  <c:v>6.8225439999999935</c:v>
                </c:pt>
                <c:pt idx="1">
                  <c:v>5.9731360000000002</c:v>
                </c:pt>
                <c:pt idx="2">
                  <c:v>5.3731239999999998</c:v>
                </c:pt>
                <c:pt idx="3">
                  <c:v>4.3472249999999955</c:v>
                </c:pt>
                <c:pt idx="4">
                  <c:v>3.6672250000000002</c:v>
                </c:pt>
                <c:pt idx="5">
                  <c:v>2.6244000000000001</c:v>
                </c:pt>
              </c:numCache>
            </c:numRef>
          </c:yVal>
        </c:ser>
        <c:axId val="103954688"/>
        <c:axId val="103965056"/>
      </c:scatterChart>
      <c:valAx>
        <c:axId val="103954688"/>
        <c:scaling>
          <c:orientation val="minMax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sz="1400"/>
                  <a:t>Lunghezza</a:t>
                </a:r>
                <a:r>
                  <a:rPr lang="it-IT" sz="1400" baseline="0"/>
                  <a:t> [m]</a:t>
                </a:r>
                <a:endParaRPr lang="it-IT" sz="1400"/>
              </a:p>
            </c:rich>
          </c:tx>
          <c:layout/>
        </c:title>
        <c:numFmt formatCode="0.0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03965056"/>
        <c:crosses val="autoZero"/>
        <c:crossBetween val="midCat"/>
      </c:valAx>
      <c:valAx>
        <c:axId val="103965056"/>
        <c:scaling>
          <c:orientation val="minMax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sz="1200"/>
                  <a:t>T^2</a:t>
                </a:r>
                <a:r>
                  <a:rPr lang="it-IT" sz="1200" baseline="0"/>
                  <a:t> [s^2]</a:t>
                </a:r>
                <a:endParaRPr lang="it-IT" sz="1200"/>
              </a:p>
            </c:rich>
          </c:tx>
          <c:layout/>
        </c:title>
        <c:numFmt formatCode="General" sourceLinked="1"/>
        <c:tickLblPos val="nextTo"/>
        <c:crossAx val="103954688"/>
        <c:crosses val="autoZero"/>
        <c:crossBetween val="midCat"/>
      </c:valAx>
    </c:plotArea>
    <c:plotVisOnly val="1"/>
    <c:dispBlanksAs val="gap"/>
  </c:chart>
  <c:spPr>
    <a:solidFill>
      <a:schemeClr val="bg1"/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D394D-0853-4A7A-BC7B-83055226641D}" type="datetimeFigureOut">
              <a:rPr lang="it-IT" smtClean="0"/>
              <a:pPr/>
              <a:t>10/09/2019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13" y="4856163"/>
            <a:ext cx="5680075" cy="460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10738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10738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AAF39-77BE-47E4-A4B0-78F4E52DA39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149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151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152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153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154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142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143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144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145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146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147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AAF39-77BE-47E4-A4B0-78F4E52DA393}" type="slidenum">
              <a:rPr lang="it-IT" smtClean="0"/>
              <a:pPr/>
              <a:t>148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dirty="0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dirty="0" smtClean="0"/>
              <a:t>Secondo livello</a:t>
            </a:r>
          </a:p>
          <a:p>
            <a:pPr lvl="2" eaLnBrk="1" latinLnBrk="0" hangingPunct="1"/>
            <a:r>
              <a:rPr kumimoji="0" lang="it-IT" dirty="0" smtClean="0"/>
              <a:t>Terzo livello</a:t>
            </a:r>
          </a:p>
          <a:p>
            <a:pPr lvl="3" eaLnBrk="1" latinLnBrk="0" hangingPunct="1"/>
            <a:r>
              <a:rPr kumimoji="0" lang="it-IT" dirty="0" smtClean="0"/>
              <a:t>Quarto livello</a:t>
            </a:r>
          </a:p>
          <a:p>
            <a:pPr lvl="4" eaLnBrk="1" latinLnBrk="0" hangingPunct="1"/>
            <a:r>
              <a:rPr kumimoji="0" lang="it-IT" dirty="0" smtClean="0"/>
              <a:t>Quinto livello</a:t>
            </a:r>
            <a:endParaRPr kumimoji="0" lang="en-US" dirty="0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9/10/2019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‹N›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luca.alfinito@sassettiperuzzi.edu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3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chart" Target="../charts/char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35.gif"/><Relationship Id="rId4" Type="http://schemas.openxmlformats.org/officeDocument/2006/relationships/oleObject" Target="../embeddings/oleObject16.bin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5.png"/><Relationship Id="rId4" Type="http://schemas.openxmlformats.org/officeDocument/2006/relationships/image" Target="../media/image14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1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5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5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oleObject" Target="../embeddings/oleObject20.bin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phet.colorado.edu/it/simulations/category/physics" TargetMode="External"/><Relationship Id="rId5" Type="http://schemas.openxmlformats.org/officeDocument/2006/relationships/hyperlink" Target="https://ls-osa.uniroma3.it/experiences?cat%5b%5d=3" TargetMode="External"/><Relationship Id="rId4" Type="http://schemas.openxmlformats.org/officeDocument/2006/relationships/hyperlink" Target="https://ls-osa.uniroma3.it/pages/posts/1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physlets.org/tracker/" TargetMode="External"/><Relationship Id="rId4" Type="http://schemas.openxmlformats.org/officeDocument/2006/relationships/hyperlink" Target="https://ls-osa.uniroma3.it/pages/posts/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it.wikipedia.org/wiki/La_Trahison_des_images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FJgGm6TdcY&amp;list=PL2E52C90780C90DE9&amp;index=4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8596" y="1357298"/>
            <a:ext cx="8458200" cy="122237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Dalla rappresentazione del fenomeno alla sua descrizione: modelli in fisica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500034" y="5214950"/>
            <a:ext cx="5643602" cy="928694"/>
          </a:xfrm>
          <a:prstGeom prst="rect">
            <a:avLst/>
          </a:prstGeom>
        </p:spPr>
        <p:txBody>
          <a:bodyPr vert="horz" anchor="b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it-IT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Luca Alfinito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it-IT" sz="9600" dirty="0" err="1" smtClean="0">
                <a:solidFill>
                  <a:schemeClr val="tx2">
                    <a:shade val="75000"/>
                  </a:schemeClr>
                </a:solidFill>
              </a:rPr>
              <a:t>I.I.S.</a:t>
            </a:r>
            <a:r>
              <a:rPr lang="it-IT" sz="9600" dirty="0" smtClean="0">
                <a:solidFill>
                  <a:schemeClr val="tx2">
                    <a:shade val="75000"/>
                  </a:schemeClr>
                </a:solidFill>
              </a:rPr>
              <a:t> </a:t>
            </a:r>
            <a:r>
              <a:rPr lang="it-IT" sz="9600" dirty="0" err="1" smtClean="0">
                <a:solidFill>
                  <a:schemeClr val="tx2">
                    <a:shade val="75000"/>
                  </a:schemeClr>
                </a:solidFill>
              </a:rPr>
              <a:t>Sassetti</a:t>
            </a:r>
            <a:r>
              <a:rPr lang="it-IT" sz="9600" dirty="0" smtClean="0">
                <a:solidFill>
                  <a:schemeClr val="tx2">
                    <a:shade val="75000"/>
                  </a:schemeClr>
                </a:solidFill>
              </a:rPr>
              <a:t> </a:t>
            </a:r>
            <a:r>
              <a:rPr lang="it-IT" sz="9600" dirty="0" err="1" smtClean="0">
                <a:solidFill>
                  <a:schemeClr val="tx2">
                    <a:shade val="75000"/>
                  </a:schemeClr>
                </a:solidFill>
              </a:rPr>
              <a:t>Peruzzi</a:t>
            </a:r>
            <a:endParaRPr lang="it-IT" sz="9600" dirty="0" smtClean="0">
              <a:solidFill>
                <a:schemeClr val="tx2">
                  <a:shade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it-IT" sz="9600" dirty="0" smtClean="0">
                <a:solidFill>
                  <a:schemeClr val="tx2">
                    <a:shade val="75000"/>
                  </a:schemeClr>
                </a:solidFill>
              </a:rPr>
              <a:t>Via San Donato, 46 </a:t>
            </a:r>
            <a:r>
              <a:rPr lang="it-IT" sz="9600" dirty="0" smtClean="0">
                <a:solidFill>
                  <a:schemeClr val="tx2">
                    <a:shade val="75000"/>
                  </a:schemeClr>
                </a:solidFill>
              </a:rPr>
              <a:t>– Firenze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lang="it-IT" sz="9600" dirty="0" smtClean="0">
              <a:solidFill>
                <a:schemeClr val="tx2">
                  <a:shade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it-IT" sz="9600" dirty="0" smtClean="0">
                <a:solidFill>
                  <a:schemeClr val="tx2">
                    <a:shade val="75000"/>
                  </a:schemeClr>
                </a:solidFill>
                <a:hlinkClick r:id="rId2"/>
              </a:rPr>
              <a:t>luca.alfinito@sassettiperuzzi.edu.it</a:t>
            </a:r>
            <a:endParaRPr lang="it-IT" sz="9600" dirty="0" smtClean="0">
              <a:solidFill>
                <a:schemeClr val="tx2">
                  <a:shade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lang="it-IT" sz="9600" dirty="0" smtClean="0">
              <a:solidFill>
                <a:schemeClr val="tx2">
                  <a:shade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lang="it-IT" sz="9600" dirty="0" smtClean="0">
              <a:solidFill>
                <a:schemeClr val="tx2">
                  <a:shade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5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643182"/>
            <a:ext cx="2428892" cy="40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sz="3100" dirty="0" smtClean="0"/>
              <a:t>Un esempio per i miei </a:t>
            </a:r>
            <a:r>
              <a:rPr lang="it-IT" sz="3100" dirty="0" err="1" smtClean="0"/>
              <a:t>studenti…questa</a:t>
            </a:r>
            <a:r>
              <a:rPr lang="it-IT" sz="3100" dirty="0" smtClean="0"/>
              <a:t> non è l’Italia</a:t>
            </a:r>
            <a:endParaRPr lang="it-IT" sz="3100" dirty="0"/>
          </a:p>
        </p:txBody>
      </p:sp>
      <p:pic>
        <p:nvPicPr>
          <p:cNvPr id="6" name="Immagine 5" descr="italia-cartina-region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1285860"/>
            <a:ext cx="3714776" cy="466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57158" y="2571744"/>
            <a:ext cx="8643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 algn="ctr"/>
            <a:r>
              <a:rPr lang="it-IT" sz="60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SECONDA PARTE</a:t>
            </a:r>
          </a:p>
          <a:p>
            <a:r>
              <a:rPr lang="it-IT" sz="32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Cosa verrà sviluppato nella parte II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Cercheremo di rispondere alla domanda: a cosa servono i modelli nella fisica?</a:t>
            </a:r>
          </a:p>
          <a:p>
            <a:endParaRPr lang="it-IT" sz="2800" dirty="0" smtClean="0"/>
          </a:p>
          <a:p>
            <a:r>
              <a:rPr lang="it-IT" sz="2800" dirty="0" smtClean="0"/>
              <a:t>Lo faremo considerando:</a:t>
            </a:r>
          </a:p>
          <a:p>
            <a:endParaRPr lang="it-IT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un semplice esperimento di laboratorio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una situazione “reale”</a:t>
            </a:r>
          </a:p>
          <a:p>
            <a:endParaRPr lang="it-IT" sz="28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428596" y="4872841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b="1" dirty="0" smtClean="0"/>
              <a:t>FINALE A SORPRESA (se avanza tempo):</a:t>
            </a:r>
            <a:r>
              <a:rPr lang="it-IT" sz="2800" dirty="0" smtClean="0"/>
              <a:t> sarà presentato un modello “assai strano” che porta risultati fisici sorprendentemente corretti!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A cosa servono i modelli nella fisica?</a:t>
            </a:r>
            <a:endParaRPr lang="it-IT" dirty="0"/>
          </a:p>
        </p:txBody>
      </p:sp>
      <p:pic>
        <p:nvPicPr>
          <p:cNvPr id="91138" name="Picture 2" descr="Risultati immagini per ato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428868"/>
            <a:ext cx="3071834" cy="216948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57158" y="1785926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Modelli</a:t>
            </a:r>
            <a:endParaRPr lang="it-IT" sz="28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86446" y="1785926"/>
            <a:ext cx="314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Fenomeni naturali</a:t>
            </a:r>
            <a:endParaRPr lang="it-IT" sz="2800" b="1" dirty="0"/>
          </a:p>
        </p:txBody>
      </p:sp>
      <p:pic>
        <p:nvPicPr>
          <p:cNvPr id="91140" name="Picture 4" descr="Risultati immagini per reazione chim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571744"/>
            <a:ext cx="2952750" cy="1962150"/>
          </a:xfrm>
          <a:prstGeom prst="rect">
            <a:avLst/>
          </a:prstGeom>
          <a:noFill/>
        </p:spPr>
      </p:pic>
      <p:sp>
        <p:nvSpPr>
          <p:cNvPr id="9" name="Freccia circolare in giù 8"/>
          <p:cNvSpPr/>
          <p:nvPr/>
        </p:nvSpPr>
        <p:spPr>
          <a:xfrm>
            <a:off x="2428860" y="1714488"/>
            <a:ext cx="3643338" cy="1071570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357554" y="1142984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spiegare</a:t>
            </a:r>
            <a:endParaRPr lang="it-IT" sz="2800" b="1" dirty="0"/>
          </a:p>
        </p:txBody>
      </p:sp>
      <p:sp>
        <p:nvSpPr>
          <p:cNvPr id="11" name="Freccia circolare in giù 10"/>
          <p:cNvSpPr/>
          <p:nvPr/>
        </p:nvSpPr>
        <p:spPr>
          <a:xfrm flipV="1">
            <a:off x="2428860" y="4357694"/>
            <a:ext cx="3643338" cy="1000132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357554" y="5429264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prevedere</a:t>
            </a:r>
            <a:endParaRPr lang="it-IT" sz="28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000628" y="5429264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= “vedere </a:t>
            </a:r>
            <a:r>
              <a:rPr lang="it-IT" sz="2800" b="1" i="1" dirty="0" smtClean="0"/>
              <a:t>prima</a:t>
            </a:r>
            <a:r>
              <a:rPr lang="it-IT" sz="2800" b="1" dirty="0" smtClean="0"/>
              <a:t>”</a:t>
            </a:r>
            <a:endParaRPr lang="it-I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allAtOnce"/>
      <p:bldP spid="11" grpId="0" animBg="1"/>
      <p:bldP spid="12" grpId="0" build="allAtOnce"/>
      <p:bldP spid="13" grpId="0" build="allAtOnce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A spiegare senza </a:t>
            </a:r>
            <a:r>
              <a:rPr lang="it-IT" dirty="0" err="1" smtClean="0"/>
              <a:t>prevedere…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85720" y="1428736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…erano</a:t>
            </a:r>
            <a:r>
              <a:rPr lang="it-IT" sz="2800" b="1" dirty="0" smtClean="0"/>
              <a:t> già capaci i Greci! </a:t>
            </a:r>
            <a:endParaRPr lang="it-IT" sz="2800" b="1" dirty="0"/>
          </a:p>
        </p:txBody>
      </p:sp>
      <p:pic>
        <p:nvPicPr>
          <p:cNvPr id="203780" name="Picture 4" descr="Risultati immagini per la scuola di Ate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071678"/>
            <a:ext cx="4500594" cy="4500594"/>
          </a:xfrm>
          <a:prstGeom prst="rect">
            <a:avLst/>
          </a:prstGeom>
          <a:noFill/>
        </p:spPr>
      </p:pic>
      <p:pic>
        <p:nvPicPr>
          <p:cNvPr id="203782" name="Picture 6" descr="Risultati immagini per zeus poll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500570"/>
            <a:ext cx="2857520" cy="2143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Le 5 “</a:t>
            </a:r>
            <a:r>
              <a:rPr lang="it-IT" dirty="0" err="1" smtClean="0"/>
              <a:t>Ws</a:t>
            </a:r>
            <a:r>
              <a:rPr lang="it-IT" dirty="0" smtClean="0"/>
              <a:t>” (+1 “H”) della scienza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357166"/>
            <a:ext cx="86439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endParaRPr lang="it-IT" sz="2800" dirty="0" smtClean="0"/>
          </a:p>
          <a:p>
            <a:endParaRPr lang="it-IT" sz="2800" dirty="0" smtClean="0"/>
          </a:p>
          <a:p>
            <a:r>
              <a:rPr lang="it-IT" sz="2800" b="1" dirty="0" smtClean="0"/>
              <a:t>CHI?: </a:t>
            </a:r>
            <a:r>
              <a:rPr lang="it-IT" sz="2800" dirty="0" smtClean="0"/>
              <a:t>l’uomo di scienza [</a:t>
            </a:r>
            <a:r>
              <a:rPr lang="it-IT" sz="2800" i="1" dirty="0" smtClean="0"/>
              <a:t>scio</a:t>
            </a:r>
            <a:r>
              <a:rPr lang="it-IT" sz="2800" dirty="0" smtClean="0"/>
              <a:t> = conosco]</a:t>
            </a:r>
          </a:p>
          <a:p>
            <a:r>
              <a:rPr lang="it-IT" sz="2800" b="1" dirty="0" smtClean="0"/>
              <a:t>COSA?: </a:t>
            </a:r>
            <a:r>
              <a:rPr lang="it-IT" sz="2800" dirty="0" smtClean="0"/>
              <a:t>i fenomeni naturali</a:t>
            </a:r>
          </a:p>
          <a:p>
            <a:r>
              <a:rPr lang="it-IT" sz="2800" b="1" dirty="0" smtClean="0"/>
              <a:t>DOVE/QUANDO?: </a:t>
            </a:r>
            <a:r>
              <a:rPr lang="it-IT" sz="2800" dirty="0" smtClean="0"/>
              <a:t>in tutto l’Universo, dall’inizio dei tempi</a:t>
            </a:r>
          </a:p>
          <a:p>
            <a:endParaRPr lang="it-IT" sz="2800" dirty="0" smtClean="0"/>
          </a:p>
          <a:p>
            <a:r>
              <a:rPr lang="it-IT" sz="2800" b="1" dirty="0" smtClean="0"/>
              <a:t>COME?: </a:t>
            </a:r>
            <a:r>
              <a:rPr lang="it-IT" sz="2800" dirty="0" smtClean="0"/>
              <a:t>realizzando i modelli in coerenza con il metodo scientifico.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02" y="5357826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 modelli attuali della fisica utilizzano il linguaggio matematico. Gli </a:t>
            </a:r>
            <a:r>
              <a:rPr lang="it-IT" sz="2800" i="1" dirty="0" smtClean="0"/>
              <a:t>oggetti</a:t>
            </a:r>
            <a:r>
              <a:rPr lang="it-IT" sz="2800" dirty="0" smtClean="0"/>
              <a:t> non sono però “i numeri” ma le “grandezze fisiche” (ossia quantità misurabili).</a:t>
            </a:r>
          </a:p>
        </p:txBody>
      </p:sp>
      <p:pic>
        <p:nvPicPr>
          <p:cNvPr id="6871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429132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Le grandezze fisiche fondamentali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Oggi si utilizzano 7 grandezze fisiche fondamentali: sono sufficienti per derivare tutte le altre e le leggi della fisica note.</a:t>
            </a:r>
          </a:p>
        </p:txBody>
      </p:sp>
      <p:pic>
        <p:nvPicPr>
          <p:cNvPr id="208898" name="Picture 2" descr="Risultati immagini per 7 grandezze fondamentali"/>
          <p:cNvPicPr>
            <a:picLocks noChangeAspect="1" noChangeArrowheads="1"/>
          </p:cNvPicPr>
          <p:nvPr/>
        </p:nvPicPr>
        <p:blipFill>
          <a:blip r:embed="rId2"/>
          <a:srcRect t="17681"/>
          <a:stretch>
            <a:fillRect/>
          </a:stretch>
        </p:blipFill>
        <p:spPr bwMode="auto">
          <a:xfrm>
            <a:off x="1714480" y="2928934"/>
            <a:ext cx="5715040" cy="3628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La rappresentazione del tempo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Ognuna di queste grandezze è legata ad una rappresentazione concettuale. Ad esempio al tempo associamo una linea retta “orientata”: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7158" y="5045088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N.B.: dobbiamo anche associare un’</a:t>
            </a:r>
            <a:r>
              <a:rPr lang="it-IT" sz="2800" b="1" dirty="0" smtClean="0"/>
              <a:t>unità di scala</a:t>
            </a:r>
            <a:r>
              <a:rPr lang="it-IT" sz="2800" dirty="0" smtClean="0"/>
              <a:t>! </a:t>
            </a:r>
          </a:p>
        </p:txBody>
      </p:sp>
      <p:pic>
        <p:nvPicPr>
          <p:cNvPr id="209922" name="Picture 2" descr="Risultati immagini per freccia temp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071810"/>
            <a:ext cx="8215370" cy="1872768"/>
          </a:xfrm>
          <a:prstGeom prst="rect">
            <a:avLst/>
          </a:prstGeom>
          <a:noFill/>
        </p:spPr>
      </p:pic>
      <p:pic>
        <p:nvPicPr>
          <p:cNvPr id="209924" name="Picture 4" descr="Risultati immagini per freccia del temp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5619750"/>
            <a:ext cx="5715000" cy="123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La rappresentazione del tempo (2)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musicista non ha invece bisogno di associare un’unità di scala in senso “geometrico” (le battute possono avere lunghezze diverse). Perché?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7158" y="5286388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L’intervallo temporale è richiamato dal tipo di segno grafico, non dalla lunghezza della nota sul foglio. E’ una rappresentazione differente.</a:t>
            </a:r>
          </a:p>
        </p:txBody>
      </p:sp>
      <p:pic>
        <p:nvPicPr>
          <p:cNvPr id="210946" name="Picture 2" descr="Risultati immagini per unitÃ  di scala temp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928934"/>
            <a:ext cx="4214842" cy="2107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Altre possibili rappresentazioni del tempo?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37793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Si possono utilizzare rappresentazioni legate a corpi (quantità di materia) in movimento:</a:t>
            </a:r>
          </a:p>
        </p:txBody>
      </p:sp>
      <p:pic>
        <p:nvPicPr>
          <p:cNvPr id="211970" name="Picture 2" descr="Risultati immagini per scala dei tem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357430"/>
            <a:ext cx="2071702" cy="4197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Tempo e movimento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377936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Quanto dura un anno solare?</a:t>
            </a:r>
          </a:p>
        </p:txBody>
      </p:sp>
      <p:pic>
        <p:nvPicPr>
          <p:cNvPr id="215042" name="Picture 2" descr="Risultati immagini per anno sol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214554"/>
            <a:ext cx="6667500" cy="295275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57158" y="557214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Aristotele: il tempo è la misura del cambiamento, la “contabilità” del cambiare delle cose (no cambiamento, no tempo)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43182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La prima A: ASTRAZIONE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(SEMPLIFICAZIONE, </a:t>
            </a:r>
            <a:r>
              <a:rPr lang="it-IT" dirty="0" err="1" smtClean="0"/>
              <a:t>SCHEMATIZZAZIONE…</a:t>
            </a:r>
            <a:r>
              <a:rPr lang="it-IT" dirty="0" smtClean="0"/>
              <a:t>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Altre possibili rappresentazioni del tempo?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Oppure utilizzare altre curve orientate:</a:t>
            </a:r>
          </a:p>
        </p:txBody>
      </p:sp>
      <p:pic>
        <p:nvPicPr>
          <p:cNvPr id="212994" name="Picture 2" descr="Risultati immagini per scala dei tempi geologic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214554"/>
            <a:ext cx="6788550" cy="437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Quale rappresentazione della lunghezza?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142984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1. </a:t>
            </a:r>
            <a:r>
              <a:rPr lang="it-IT" sz="2800" b="1" dirty="0" smtClean="0"/>
              <a:t>Ricoprimento/confronto</a:t>
            </a:r>
            <a:r>
              <a:rPr lang="it-IT" sz="2800" dirty="0" smtClean="0"/>
              <a:t> mediante sovrapposizione consecutiva di  </a:t>
            </a:r>
            <a:r>
              <a:rPr lang="it-IT" sz="2800" i="1" dirty="0" smtClean="0"/>
              <a:t>n</a:t>
            </a:r>
            <a:r>
              <a:rPr lang="it-IT" sz="2800" dirty="0" smtClean="0"/>
              <a:t> volte l’unità campione di nostra esperienza diretta (ad es. il braccio): funziona solo per distanze compatibili con “uomo misura di tutte le cose”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85720" y="4000504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2. Rappresentazione </a:t>
            </a:r>
            <a:r>
              <a:rPr lang="it-IT" sz="2800" b="1" dirty="0" smtClean="0"/>
              <a:t>temporale</a:t>
            </a:r>
            <a:r>
              <a:rPr lang="it-IT" sz="2800" dirty="0" smtClean="0"/>
              <a:t>: visualizziamo più o meno facilmente “quanto impiega un mezzo in movimento a coprirla interamente” (ad esempio la luce per distanze siderali, un viaggiatore a piedi nel caso di un quartiere, un’automobile tra città)</a:t>
            </a:r>
          </a:p>
        </p:txBody>
      </p:sp>
      <p:pic>
        <p:nvPicPr>
          <p:cNvPr id="494594" name="Picture 2" descr="Risultati immagini per righello gradua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928934"/>
            <a:ext cx="5566138" cy="890582"/>
          </a:xfrm>
          <a:prstGeom prst="rect">
            <a:avLst/>
          </a:prstGeom>
          <a:noFill/>
        </p:spPr>
      </p:pic>
      <p:pic>
        <p:nvPicPr>
          <p:cNvPr id="679938" name="Picture 2" descr="Risultati immagini per macchini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429264"/>
            <a:ext cx="1643074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Quale rappresentazione della massa?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“</a:t>
            </a:r>
            <a:r>
              <a:rPr lang="it-IT" sz="2800" i="1" dirty="0" smtClean="0"/>
              <a:t>Massa = quantità di materia</a:t>
            </a:r>
            <a:r>
              <a:rPr lang="it-IT" sz="2800" dirty="0" smtClean="0"/>
              <a:t>” è tautologico!</a:t>
            </a:r>
          </a:p>
          <a:p>
            <a:r>
              <a:rPr lang="it-IT" sz="2800" dirty="0" smtClean="0"/>
              <a:t>Riporta alla domanda: cos’è la materia?</a:t>
            </a:r>
          </a:p>
        </p:txBody>
      </p:sp>
      <p:pic>
        <p:nvPicPr>
          <p:cNvPr id="214018" name="Picture 2" descr="Risultati immagini per campione per bilancia a bracc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500306"/>
            <a:ext cx="4286280" cy="3125413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357158" y="571501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misura di una massa macroscopica è di tipo comparativo.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Quale rappresentazione della massa?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Anche “</a:t>
            </a:r>
            <a:r>
              <a:rPr lang="it-IT" sz="2800" i="1" dirty="0" smtClean="0"/>
              <a:t>Forza </a:t>
            </a:r>
            <a:r>
              <a:rPr lang="it-IT" sz="2800" i="1" dirty="0" err="1" smtClean="0"/>
              <a:t>=massa</a:t>
            </a:r>
            <a:r>
              <a:rPr lang="it-IT" sz="2800" i="1" dirty="0" smtClean="0"/>
              <a:t> x accelerazione</a:t>
            </a:r>
            <a:r>
              <a:rPr lang="it-IT" sz="2800" dirty="0" smtClean="0"/>
              <a:t>”</a:t>
            </a:r>
            <a:r>
              <a:rPr lang="it-IT" sz="2800" i="1" dirty="0" smtClean="0"/>
              <a:t> </a:t>
            </a:r>
            <a:r>
              <a:rPr lang="it-IT" sz="2800" dirty="0" smtClean="0"/>
              <a:t>è tautologico!</a:t>
            </a:r>
          </a:p>
          <a:p>
            <a:r>
              <a:rPr lang="it-IT" sz="2800" dirty="0" smtClean="0"/>
              <a:t>La forza è definita mediante la massa e viceversa.</a:t>
            </a:r>
          </a:p>
        </p:txBody>
      </p:sp>
      <p:pic>
        <p:nvPicPr>
          <p:cNvPr id="216066" name="Picture 2" descr="Risultati immagini per forza massa per accelerazione"/>
          <p:cNvPicPr>
            <a:picLocks noChangeAspect="1" noChangeArrowheads="1"/>
          </p:cNvPicPr>
          <p:nvPr/>
        </p:nvPicPr>
        <p:blipFill>
          <a:blip r:embed="rId2"/>
          <a:srcRect b="11531"/>
          <a:stretch>
            <a:fillRect/>
          </a:stretch>
        </p:blipFill>
        <p:spPr bwMode="auto">
          <a:xfrm>
            <a:off x="2571736" y="2714620"/>
            <a:ext cx="3909515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Una questione preliminare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Ci si può chiedere: è possibile costruire leggi fisiche a partire dalla sola analisi dimensionale?</a:t>
            </a:r>
          </a:p>
        </p:txBody>
      </p:sp>
      <p:pic>
        <p:nvPicPr>
          <p:cNvPr id="5" name="Immagine 4" descr="7 grandezze 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2357430"/>
            <a:ext cx="3643338" cy="364333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7158" y="6072206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Ritorneremo più tardi sulla questione!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Il nostro laboratorio mobile: il pendolo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La fisica del pendolo è semplicissima. La gravità agisce come forza di richiamo, il filo teso vincola la traiettoria ad un arco di circonferenza. Piccole oscillazioni sono armoniche.</a:t>
            </a:r>
          </a:p>
        </p:txBody>
      </p:sp>
      <p:pic>
        <p:nvPicPr>
          <p:cNvPr id="4" name="Immagine 3" descr="analisi dinamica pendol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2857496"/>
            <a:ext cx="3643338" cy="3780537"/>
          </a:xfrm>
          <a:prstGeom prst="rect">
            <a:avLst/>
          </a:prstGeom>
        </p:spPr>
      </p:pic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2" name="Picture 4" descr="Risultati immagini per filo pendo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1142984"/>
            <a:ext cx="1788275" cy="1643074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8566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Esperienza di laboratorio: da cosa può dipendere il periodo del pendolo?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Le grandezze in gioco sono molte.</a:t>
            </a:r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00034" y="4214818"/>
            <a:ext cx="5143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Ø"/>
            </a:pPr>
            <a:r>
              <a:rPr lang="it-IT" sz="2800" dirty="0" smtClean="0"/>
              <a:t>Lunghezza del filo?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00002" y="235743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Ø"/>
            </a:pPr>
            <a:r>
              <a:rPr lang="it-IT" sz="2800" i="1" dirty="0" smtClean="0"/>
              <a:t>Caratteristiche fisiche </a:t>
            </a:r>
            <a:r>
              <a:rPr lang="it-IT" sz="2800" dirty="0" smtClean="0"/>
              <a:t>del filo (elasticità, ecc.)?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00034" y="3643314"/>
            <a:ext cx="7858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Ø"/>
            </a:pPr>
            <a:r>
              <a:rPr lang="it-IT" sz="2800" dirty="0" smtClean="0"/>
              <a:t>Massa?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28610" y="4884750"/>
            <a:ext cx="7858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Ø"/>
            </a:pPr>
            <a:r>
              <a:rPr lang="it-IT" sz="2800" dirty="0" smtClean="0"/>
              <a:t>Gravità?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6072" y="5546740"/>
            <a:ext cx="8143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Ø"/>
            </a:pPr>
            <a:r>
              <a:rPr lang="it-IT" sz="2800" dirty="0" smtClean="0"/>
              <a:t>Condizioni atmosferiche (temperatura, pressione)?</a:t>
            </a:r>
          </a:p>
        </p:txBody>
      </p:sp>
      <p:pic>
        <p:nvPicPr>
          <p:cNvPr id="217094" name="Picture 6" descr="https://images-na.ssl-images-amazon.com/images/I/71pnj4ISabL._SL1188_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206" y="4214818"/>
            <a:ext cx="1491385" cy="1500225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500034" y="1785926"/>
            <a:ext cx="5143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Ø"/>
            </a:pPr>
            <a:r>
              <a:rPr lang="it-IT" sz="2800" dirty="0" smtClean="0"/>
              <a:t>Angolo iniziale?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00034" y="3000372"/>
            <a:ext cx="7858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Ø"/>
            </a:pPr>
            <a:r>
              <a:rPr lang="it-IT" sz="2800" dirty="0" smtClean="0"/>
              <a:t>Forma della massa appesa?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57158" y="674670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Procediamo prima in modo empirico.</a:t>
            </a:r>
          </a:p>
          <a:p>
            <a:endParaRPr lang="it-IT" sz="2800" dirty="0" smtClean="0"/>
          </a:p>
          <a:p>
            <a:r>
              <a:rPr lang="it-IT" sz="2800" b="1" dirty="0" smtClean="0"/>
              <a:t>ESPERIMENTO “0”</a:t>
            </a:r>
          </a:p>
          <a:p>
            <a:r>
              <a:rPr lang="it-IT" sz="2800" b="1" dirty="0" smtClean="0"/>
              <a:t>Studiamo la dipendenza dall’angolo iniziale</a:t>
            </a:r>
            <a:endParaRPr lang="it-IT" sz="2800" dirty="0" smtClean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57158" y="292893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Metodo</a:t>
            </a:r>
            <a:r>
              <a:rPr lang="it-IT" sz="2800" dirty="0" smtClean="0"/>
              <a:t>: misuriamo il periodo di oscillazione in funzione dell’angolo iniziale di oscillazione.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57158" y="400050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Risultato</a:t>
            </a:r>
            <a:r>
              <a:rPr lang="it-IT" sz="2800" dirty="0" smtClean="0"/>
              <a:t>: per </a:t>
            </a:r>
            <a:r>
              <a:rPr lang="it-IT" sz="2800" i="1" dirty="0" smtClean="0"/>
              <a:t>piccoli angoli </a:t>
            </a:r>
            <a:r>
              <a:rPr lang="it-IT" sz="2800" dirty="0" smtClean="0"/>
              <a:t>il periodo resta costante (</a:t>
            </a:r>
            <a:r>
              <a:rPr lang="it-IT" sz="2800" dirty="0" err="1" smtClean="0"/>
              <a:t>isocronia</a:t>
            </a:r>
            <a:r>
              <a:rPr lang="it-IT" sz="2800" dirty="0" smtClean="0"/>
              <a:t> del pendolo)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57158" y="521495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Deduzioni</a:t>
            </a:r>
            <a:r>
              <a:rPr lang="it-IT" sz="2800" dirty="0" smtClean="0"/>
              <a:t>: il periodo non varia per piccoli angoli iniziali.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Esperienza del pendolo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1368" name="Picture 8" descr="Risultati immagini per isocronia del pendo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1285860"/>
            <a:ext cx="1571636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  <p:bldP spid="13" grpId="0" build="allAtOnce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85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Riflessione su esperimento “0”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674670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b="1" dirty="0" smtClean="0">
                <a:solidFill>
                  <a:srgbClr val="FF0000"/>
                </a:solidFill>
              </a:rPr>
              <a:t>Cosa significa “piccoli angoli”? 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Cosa condiziona la validità della nostra </a:t>
            </a:r>
            <a:r>
              <a:rPr lang="it-IT" sz="2800" b="1" i="1" dirty="0" smtClean="0">
                <a:solidFill>
                  <a:srgbClr val="FF0000"/>
                </a:solidFill>
              </a:rPr>
              <a:t>approssimazione (</a:t>
            </a:r>
            <a:r>
              <a:rPr lang="it-IT" sz="2800" b="1" i="1" dirty="0" err="1" smtClean="0">
                <a:solidFill>
                  <a:srgbClr val="FF0000"/>
                </a:solidFill>
              </a:rPr>
              <a:t>=schematizzazione</a:t>
            </a:r>
            <a:r>
              <a:rPr lang="it-IT" sz="2800" b="1" i="1" dirty="0" smtClean="0">
                <a:solidFill>
                  <a:srgbClr val="FF0000"/>
                </a:solidFill>
              </a:rPr>
              <a:t>)</a:t>
            </a:r>
            <a:r>
              <a:rPr lang="it-IT" sz="2800" b="1" dirty="0" smtClean="0">
                <a:solidFill>
                  <a:srgbClr val="FF0000"/>
                </a:solidFill>
              </a:rPr>
              <a:t>?</a:t>
            </a:r>
          </a:p>
          <a:p>
            <a:endParaRPr lang="it-IT" sz="2800" dirty="0" smtClean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57158" y="2928934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[Approfondiamo in seguito]</a:t>
            </a:r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57158" y="6746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endParaRPr lang="it-IT" sz="2800" dirty="0" smtClean="0"/>
          </a:p>
          <a:p>
            <a:r>
              <a:rPr lang="it-IT" sz="2800" b="1" dirty="0" smtClean="0"/>
              <a:t>ESPERIMENTO 1</a:t>
            </a:r>
          </a:p>
          <a:p>
            <a:r>
              <a:rPr lang="it-IT" sz="2800" b="1" dirty="0" smtClean="0"/>
              <a:t>Studiamo la traiettoria della massa appesa </a:t>
            </a:r>
            <a:endParaRPr lang="it-IT" sz="2800" dirty="0" smtClean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57158" y="292893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Metodo</a:t>
            </a:r>
            <a:r>
              <a:rPr lang="it-IT" sz="2800" dirty="0" smtClean="0"/>
              <a:t>: filmiamo alcune oscillazioni con strumento fisso, catturiamo alcune immagini e sovrapponiamole.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57158" y="4000504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Risultato</a:t>
            </a:r>
            <a:r>
              <a:rPr lang="it-IT" sz="2800" dirty="0" smtClean="0"/>
              <a:t>: la traiettoria è </a:t>
            </a:r>
            <a:r>
              <a:rPr lang="it-IT" sz="2800" i="1" dirty="0" smtClean="0"/>
              <a:t>in buona approssimazione </a:t>
            </a:r>
            <a:r>
              <a:rPr lang="it-IT" sz="2800" dirty="0" smtClean="0"/>
              <a:t>un arco di circonferenza, quindi la distanza dal perno è </a:t>
            </a:r>
            <a:r>
              <a:rPr lang="it-IT" sz="2800" i="1" dirty="0" smtClean="0"/>
              <a:t>in buona approssimazione</a:t>
            </a:r>
            <a:r>
              <a:rPr lang="it-IT" sz="2800" dirty="0" smtClean="0"/>
              <a:t> costante.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57158" y="5473005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Deduzioni</a:t>
            </a:r>
            <a:r>
              <a:rPr lang="it-IT" sz="2800" dirty="0" smtClean="0"/>
              <a:t>: il filo è </a:t>
            </a:r>
            <a:r>
              <a:rPr lang="it-IT" sz="2800" i="1" dirty="0" smtClean="0"/>
              <a:t>in buona approssimazione </a:t>
            </a:r>
            <a:r>
              <a:rPr lang="it-IT" sz="2800" dirty="0" smtClean="0">
                <a:solidFill>
                  <a:srgbClr val="FF0000"/>
                </a:solidFill>
              </a:rPr>
              <a:t>inestensibile</a:t>
            </a:r>
            <a:r>
              <a:rPr lang="it-IT" sz="2800" dirty="0" smtClean="0"/>
              <a:t>, quindi il periodo non dipende dalle sue caratteristiche fisiche.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Esperienza del pendolo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1364" name="Picture 4" descr="Risultati immagini per cinepr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1142984"/>
            <a:ext cx="1857388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  <p:bldP spid="1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7158" y="1182231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Il primo strumento (ma non l’unico!) concettuale su cui concentrare l’attenzione: l’astrazione di </a:t>
            </a:r>
            <a:r>
              <a:rPr lang="it-IT" sz="2800" b="1" dirty="0" smtClean="0"/>
              <a:t>simmetria</a:t>
            </a:r>
            <a:r>
              <a:rPr lang="it-IT" sz="2800" dirty="0" smtClean="0"/>
              <a:t>.</a:t>
            </a:r>
          </a:p>
          <a:p>
            <a:endParaRPr lang="it-IT" sz="2800" dirty="0" smtClean="0"/>
          </a:p>
          <a:p>
            <a:r>
              <a:rPr lang="it-IT" sz="2800" dirty="0" smtClean="0"/>
              <a:t>A questo </a:t>
            </a:r>
            <a:r>
              <a:rPr lang="it-IT" sz="2800" dirty="0" err="1" smtClean="0"/>
              <a:t>proposito…</a:t>
            </a:r>
            <a:r>
              <a:rPr lang="it-IT" sz="2800" dirty="0" smtClean="0"/>
              <a:t> 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 iniziare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85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Riflessione su esperimento 1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6746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b="1" dirty="0" smtClean="0">
                <a:solidFill>
                  <a:srgbClr val="FF0000"/>
                </a:solidFill>
              </a:rPr>
              <a:t>Ancora una volta: da cosa può dipendere la validità della nostra </a:t>
            </a:r>
            <a:r>
              <a:rPr lang="it-IT" sz="2800" b="1" i="1" dirty="0" smtClean="0">
                <a:solidFill>
                  <a:srgbClr val="FF0000"/>
                </a:solidFill>
              </a:rPr>
              <a:t>approssimazione (</a:t>
            </a:r>
            <a:r>
              <a:rPr lang="it-IT" sz="2800" b="1" i="1" dirty="0" err="1" smtClean="0">
                <a:solidFill>
                  <a:srgbClr val="FF0000"/>
                </a:solidFill>
              </a:rPr>
              <a:t>=schematizzazione</a:t>
            </a:r>
            <a:r>
              <a:rPr lang="it-IT" sz="2800" b="1" i="1" dirty="0" smtClean="0">
                <a:solidFill>
                  <a:srgbClr val="FF0000"/>
                </a:solidFill>
              </a:rPr>
              <a:t>)</a:t>
            </a:r>
            <a:r>
              <a:rPr lang="it-IT" sz="2800" b="1" dirty="0" smtClean="0">
                <a:solidFill>
                  <a:srgbClr val="FF0000"/>
                </a:solidFill>
              </a:rPr>
              <a:t>?</a:t>
            </a:r>
          </a:p>
          <a:p>
            <a:endParaRPr lang="it-IT" sz="2800" dirty="0" smtClean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57158" y="292893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Controprova</a:t>
            </a:r>
            <a:r>
              <a:rPr lang="it-IT" sz="2800" dirty="0" smtClean="0"/>
              <a:t>: cambiamo tipo di filo. Cosa succede se al posto del filo utilizzo una molla </a:t>
            </a:r>
            <a:r>
              <a:rPr lang="it-IT" sz="2800" i="1" dirty="0" err="1" smtClean="0"/>
              <a:t>mooooolto</a:t>
            </a:r>
            <a:r>
              <a:rPr lang="it-IT" sz="2800" dirty="0" smtClean="0"/>
              <a:t> elastica?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57158" y="674670"/>
            <a:ext cx="63579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b="1" dirty="0" smtClean="0"/>
              <a:t>ESPERIMENTO 2</a:t>
            </a:r>
          </a:p>
          <a:p>
            <a:r>
              <a:rPr lang="it-IT" sz="2800" b="1" dirty="0" smtClean="0"/>
              <a:t>Studiamo la dipendenza dalla massa e dalla forma</a:t>
            </a:r>
            <a:endParaRPr lang="it-IT" sz="2800" dirty="0" smtClean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57158" y="3000372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Metodo</a:t>
            </a:r>
            <a:r>
              <a:rPr lang="it-IT" sz="2800" dirty="0" smtClean="0"/>
              <a:t>: lasciando invariati gli altri parametri (compreso l’angolo), misuriamo il periodo variando le masse appese.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57158" y="4429132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Risultato</a:t>
            </a:r>
            <a:r>
              <a:rPr lang="it-IT" sz="2800" dirty="0" smtClean="0"/>
              <a:t>: </a:t>
            </a:r>
            <a:r>
              <a:rPr lang="it-IT" sz="2800" i="1" dirty="0" smtClean="0"/>
              <a:t>in buona approssimazione </a:t>
            </a:r>
            <a:r>
              <a:rPr lang="it-IT" sz="2800" dirty="0" smtClean="0"/>
              <a:t>il periodo non varia cambiando la massa appesa.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57158" y="5473005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Deduzioni</a:t>
            </a:r>
            <a:r>
              <a:rPr lang="it-IT" sz="2800" dirty="0" smtClean="0"/>
              <a:t>: il periodo di un pendolo è </a:t>
            </a:r>
            <a:r>
              <a:rPr lang="it-IT" sz="2800" i="1" dirty="0" smtClean="0"/>
              <a:t>in buona approssimazione</a:t>
            </a:r>
            <a:r>
              <a:rPr lang="it-IT" sz="2800" dirty="0" smtClean="0"/>
              <a:t> indipendente dalla massa appesa.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Esperienza del pendolo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1602" name="Picture 2" descr="Risultati immagini per filo a piom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928754" cy="1928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  <p:bldP spid="13" grpId="0" build="allAtOnce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85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Riflessione su esperimento 2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6746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b="1" dirty="0" smtClean="0">
                <a:solidFill>
                  <a:srgbClr val="FF0000"/>
                </a:solidFill>
              </a:rPr>
              <a:t>Ancora una volta: da cosa può dipendere la validità della nostra </a:t>
            </a:r>
            <a:r>
              <a:rPr lang="it-IT" sz="2800" b="1" i="1" dirty="0" smtClean="0">
                <a:solidFill>
                  <a:srgbClr val="FF0000"/>
                </a:solidFill>
              </a:rPr>
              <a:t>approssimazione (</a:t>
            </a:r>
            <a:r>
              <a:rPr lang="it-IT" sz="2800" b="1" i="1" dirty="0" err="1" smtClean="0">
                <a:solidFill>
                  <a:srgbClr val="FF0000"/>
                </a:solidFill>
              </a:rPr>
              <a:t>=schematizzazione</a:t>
            </a:r>
            <a:r>
              <a:rPr lang="it-IT" sz="2800" b="1" i="1" dirty="0" smtClean="0">
                <a:solidFill>
                  <a:srgbClr val="FF0000"/>
                </a:solidFill>
              </a:rPr>
              <a:t>)</a:t>
            </a:r>
            <a:r>
              <a:rPr lang="it-IT" sz="2800" b="1" dirty="0" smtClean="0">
                <a:solidFill>
                  <a:srgbClr val="FF0000"/>
                </a:solidFill>
              </a:rPr>
              <a:t>?</a:t>
            </a:r>
          </a:p>
          <a:p>
            <a:endParaRPr lang="it-IT" sz="2800" dirty="0" smtClean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57158" y="292893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Controprova: </a:t>
            </a:r>
            <a:r>
              <a:rPr lang="it-IT" sz="2800" dirty="0" smtClean="0"/>
              <a:t>utilizziamo come masse oggetti molto grandi. Quale altro parametro viene influenzato?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57158" y="674670"/>
            <a:ext cx="6786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b="1" dirty="0" smtClean="0"/>
              <a:t>ESPERIMENTO 3</a:t>
            </a:r>
          </a:p>
          <a:p>
            <a:r>
              <a:rPr lang="it-IT" sz="2800" b="1" dirty="0" smtClean="0"/>
              <a:t>Studiamo la dipendenza dalla lunghezza del filo</a:t>
            </a:r>
            <a:endParaRPr lang="it-IT" sz="2800" dirty="0" smtClean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57158" y="2928934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Metodo</a:t>
            </a:r>
            <a:r>
              <a:rPr lang="it-IT" sz="2800" dirty="0" smtClean="0"/>
              <a:t>: lasciando invariati gli altri parametri (compreso l’angolo), misuriamo il periodo variando le lunghezze del filo.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57158" y="428625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Risultato</a:t>
            </a:r>
            <a:r>
              <a:rPr lang="it-IT" sz="2800" dirty="0" smtClean="0"/>
              <a:t>: si registrano variazioni nel periodo in funzione della lunghezza del filo!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57158" y="5473005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QUANTIFICHIAMO!</a:t>
            </a:r>
            <a:endParaRPr lang="it-IT" sz="2800" dirty="0" smtClean="0">
              <a:solidFill>
                <a:srgbClr val="FF0000"/>
              </a:solidFill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Esperienza del pendolo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0578" name="Picture 2" descr="Risultati immagini per pendolo a mo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1142984"/>
            <a:ext cx="1786367" cy="1787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  <p:bldP spid="13" grpId="0" build="allAtOnce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14282" y="128586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Predisponiamo la seguente tabella:</a:t>
            </a:r>
            <a:endParaRPr lang="it-IT" sz="2800" dirty="0" smtClean="0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Esperimento 3: Dipendenza del periodo dalla lunghezza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0578" name="Picture 2" descr="Risultati immagini per pendolo a mo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1142984"/>
            <a:ext cx="1786367" cy="1787857"/>
          </a:xfrm>
          <a:prstGeom prst="rect">
            <a:avLst/>
          </a:prstGeom>
          <a:noFill/>
        </p:spPr>
      </p:pic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2428860" y="2071678"/>
          <a:ext cx="4071966" cy="3280418"/>
        </p:xfrm>
        <a:graphic>
          <a:graphicData uri="http://schemas.openxmlformats.org/drawingml/2006/table">
            <a:tbl>
              <a:tblPr/>
              <a:tblGrid>
                <a:gridCol w="2252577"/>
                <a:gridCol w="1819389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Lunghezza 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Periodo 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14282" y="5500702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Consigli: 1) utilizzare </a:t>
            </a:r>
            <a:r>
              <a:rPr lang="it-IT" sz="2400" dirty="0" smtClean="0"/>
              <a:t>lunghezze “semplici”, ad es. 0,2 m; 0,4 m; 0,8 m ecc. Per il momento trascuriamo incertezze</a:t>
            </a:r>
            <a:r>
              <a:rPr lang="it-IT" sz="2400" dirty="0" smtClean="0"/>
              <a:t>.</a:t>
            </a:r>
          </a:p>
          <a:p>
            <a:r>
              <a:rPr lang="it-IT" sz="2400" dirty="0" smtClean="0"/>
              <a:t>2) Misurare comunque 10 periodi, per aumentare la precisione</a:t>
            </a:r>
            <a:endParaRPr lang="it-IT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14282" y="128586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Adesso </a:t>
            </a:r>
            <a:r>
              <a:rPr lang="it-IT" sz="2800" b="1" dirty="0" err="1" smtClean="0"/>
              <a:t>plottiamo</a:t>
            </a:r>
            <a:r>
              <a:rPr lang="it-IT" sz="2800" b="1" dirty="0" smtClean="0"/>
              <a:t> i risultati. </a:t>
            </a:r>
            <a:r>
              <a:rPr lang="it-IT" sz="2800" dirty="0" smtClean="0"/>
              <a:t>Se siamo stati “bravi” deve risultare una curva di questo tipo:  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Esperimento 3: Dipendenza del periodo dalla lunghezza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571472" y="2500306"/>
          <a:ext cx="2857520" cy="2923228"/>
        </p:xfrm>
        <a:graphic>
          <a:graphicData uri="http://schemas.openxmlformats.org/drawingml/2006/table">
            <a:tbl>
              <a:tblPr/>
              <a:tblGrid>
                <a:gridCol w="1580756"/>
                <a:gridCol w="1276764"/>
              </a:tblGrid>
              <a:tr h="881786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Lunghezza 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Periodo 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338"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8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67205" y="5473005"/>
            <a:ext cx="8929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Utilizziamo quindi la nostra capacità di astrazione e domandiamoci: possiamo dedurre una dipendenza “semplice”?</a:t>
            </a:r>
          </a:p>
        </p:txBody>
      </p:sp>
      <p:pic>
        <p:nvPicPr>
          <p:cNvPr id="288770" name="Picture 2" descr="Risultati immagini per funzione radice quadrata"/>
          <p:cNvPicPr>
            <a:picLocks noChangeAspect="1" noChangeArrowheads="1"/>
          </p:cNvPicPr>
          <p:nvPr/>
        </p:nvPicPr>
        <p:blipFill>
          <a:blip r:embed="rId2"/>
          <a:srcRect t="8475" b="7359"/>
          <a:stretch>
            <a:fillRect/>
          </a:stretch>
        </p:blipFill>
        <p:spPr bwMode="auto">
          <a:xfrm>
            <a:off x="4143372" y="2214554"/>
            <a:ext cx="4000528" cy="3357586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7643834" y="5214950"/>
            <a:ext cx="85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&gt;L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929058" y="2285992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</a:t>
            </a:r>
          </a:p>
        </p:txBody>
      </p:sp>
      <p:sp>
        <p:nvSpPr>
          <p:cNvPr id="15" name="Ovale 14"/>
          <p:cNvSpPr/>
          <p:nvPr/>
        </p:nvSpPr>
        <p:spPr>
          <a:xfrm>
            <a:off x="4643438" y="492919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4857752" y="428625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5643570" y="3643314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7215206" y="242886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14282" y="128586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In altre parole: cerchiamo una relazione funzionale semplice. Per studenti più maturi: </a:t>
            </a:r>
            <a:endParaRPr lang="it-IT" sz="2800" dirty="0" smtClean="0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Una piccola</a:t>
            </a: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parentesi di approfondimento (1)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715008" y="3071810"/>
            <a:ext cx="32861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(gli argomenti del log dovrebbero essere adimensionali, ma chiudiamo un occhio sulle unità di </a:t>
            </a:r>
            <a:r>
              <a:rPr lang="it-IT" sz="2800" dirty="0" err="1" smtClean="0"/>
              <a:t>misura…</a:t>
            </a:r>
            <a:r>
              <a:rPr lang="it-IT" sz="2800" dirty="0" smtClean="0"/>
              <a:t>)</a:t>
            </a:r>
          </a:p>
        </p:txBody>
      </p:sp>
      <p:graphicFrame>
        <p:nvGraphicFramePr>
          <p:cNvPr id="291842" name="Object 2"/>
          <p:cNvGraphicFramePr>
            <a:graphicFrameLocks noChangeAspect="1"/>
          </p:cNvGraphicFramePr>
          <p:nvPr/>
        </p:nvGraphicFramePr>
        <p:xfrm>
          <a:off x="928662" y="2285992"/>
          <a:ext cx="7135812" cy="644525"/>
        </p:xfrm>
        <a:graphic>
          <a:graphicData uri="http://schemas.openxmlformats.org/presentationml/2006/ole">
            <p:oleObj spid="_x0000_s291842" name="Equazione" r:id="rId3" imgW="2539800" imgH="228600" progId="Equation.3">
              <p:embed/>
            </p:oleObj>
          </a:graphicData>
        </a:graphic>
      </p:graphicFrame>
      <p:graphicFrame>
        <p:nvGraphicFramePr>
          <p:cNvPr id="15" name="Tabella 14"/>
          <p:cNvGraphicFramePr>
            <a:graphicFrameLocks noGrp="1"/>
          </p:cNvGraphicFramePr>
          <p:nvPr/>
        </p:nvGraphicFramePr>
        <p:xfrm>
          <a:off x="428596" y="3429000"/>
          <a:ext cx="4857785" cy="2807974"/>
        </p:xfrm>
        <a:graphic>
          <a:graphicData uri="http://schemas.openxmlformats.org/drawingml/2006/table">
            <a:tbl>
              <a:tblPr/>
              <a:tblGrid>
                <a:gridCol w="1419128"/>
                <a:gridCol w="1146219"/>
                <a:gridCol w="1146219"/>
                <a:gridCol w="1146219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Lunghezza 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Periodo 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 L</a:t>
                      </a:r>
                    </a:p>
                    <a:p>
                      <a:pPr algn="ct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 T</a:t>
                      </a:r>
                    </a:p>
                    <a:p>
                      <a:pPr algn="ct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---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---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14282" y="128586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Adesso </a:t>
            </a:r>
            <a:r>
              <a:rPr lang="it-IT" sz="2800" b="1" dirty="0" err="1" smtClean="0"/>
              <a:t>plottiamo</a:t>
            </a:r>
            <a:r>
              <a:rPr lang="it-IT" sz="2800" b="1" dirty="0" smtClean="0"/>
              <a:t> di nuovo i risultati. </a:t>
            </a:r>
            <a:r>
              <a:rPr lang="it-IT" sz="2800" dirty="0" smtClean="0"/>
              <a:t>La congettura è giusta e otteniamo su carta </a:t>
            </a:r>
            <a:r>
              <a:rPr lang="it-IT" sz="2800" dirty="0" err="1" smtClean="0"/>
              <a:t>bilogartmica</a:t>
            </a:r>
            <a:r>
              <a:rPr lang="it-IT" sz="2800" dirty="0" smtClean="0"/>
              <a:t> un andamento di questo tipo: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42844" y="5643578"/>
            <a:ext cx="4690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“</a:t>
            </a:r>
            <a:r>
              <a:rPr lang="it-IT" sz="2800" dirty="0" err="1" smtClean="0"/>
              <a:t>fit</a:t>
            </a:r>
            <a:r>
              <a:rPr lang="it-IT" sz="2800" dirty="0" smtClean="0"/>
              <a:t>” dei dati suggerisce, tra l’altro, </a:t>
            </a:r>
            <a:r>
              <a:rPr lang="it-IT" sz="2800" b="1" i="1" dirty="0" smtClean="0"/>
              <a:t>q</a:t>
            </a:r>
            <a:r>
              <a:rPr lang="it-IT" sz="2800" b="1" dirty="0" smtClean="0"/>
              <a:t>=1/2 </a:t>
            </a:r>
          </a:p>
        </p:txBody>
      </p:sp>
      <p:graphicFrame>
        <p:nvGraphicFramePr>
          <p:cNvPr id="15" name="Tabella 14"/>
          <p:cNvGraphicFramePr>
            <a:graphicFrameLocks noGrp="1"/>
          </p:cNvGraphicFramePr>
          <p:nvPr/>
        </p:nvGraphicFramePr>
        <p:xfrm>
          <a:off x="500034" y="2714620"/>
          <a:ext cx="2292438" cy="2807974"/>
        </p:xfrm>
        <a:graphic>
          <a:graphicData uri="http://schemas.openxmlformats.org/drawingml/2006/table">
            <a:tbl>
              <a:tblPr/>
              <a:tblGrid>
                <a:gridCol w="1146219"/>
                <a:gridCol w="1146219"/>
              </a:tblGrid>
              <a:tr h="357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 L</a:t>
                      </a:r>
                    </a:p>
                    <a:p>
                      <a:pPr algn="ct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 T</a:t>
                      </a:r>
                    </a:p>
                    <a:p>
                      <a:pPr algn="ct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---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---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Una piccola</a:t>
            </a: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parentesi di approfondimento (2)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Immagine 17" descr="Bilog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7017" y="2571744"/>
            <a:ext cx="3023619" cy="4033558"/>
          </a:xfrm>
          <a:prstGeom prst="rect">
            <a:avLst/>
          </a:prstGeom>
        </p:spPr>
      </p:pic>
      <p:cxnSp>
        <p:nvCxnSpPr>
          <p:cNvPr id="20" name="Connettore 1 19"/>
          <p:cNvCxnSpPr/>
          <p:nvPr/>
        </p:nvCxnSpPr>
        <p:spPr>
          <a:xfrm flipV="1">
            <a:off x="5286380" y="4929198"/>
            <a:ext cx="2500330" cy="107157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14282" y="128586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…si</a:t>
            </a:r>
            <a:r>
              <a:rPr lang="it-IT" sz="2800" b="1" dirty="0" smtClean="0"/>
              <a:t> può euristicamente cercare una relazione del tipo: </a:t>
            </a:r>
            <a:endParaRPr lang="it-IT" sz="2800" dirty="0" smtClean="0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Sorvolando sul procedimento</a:t>
            </a: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precedente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8596" y="2786058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Che conviene scrivere in questo modo:</a:t>
            </a:r>
          </a:p>
        </p:txBody>
      </p:sp>
      <p:graphicFrame>
        <p:nvGraphicFramePr>
          <p:cNvPr id="291842" name="Object 2"/>
          <p:cNvGraphicFramePr>
            <a:graphicFrameLocks noChangeAspect="1"/>
          </p:cNvGraphicFramePr>
          <p:nvPr/>
        </p:nvGraphicFramePr>
        <p:xfrm>
          <a:off x="3357554" y="1928802"/>
          <a:ext cx="2284412" cy="681037"/>
        </p:xfrm>
        <a:graphic>
          <a:graphicData uri="http://schemas.openxmlformats.org/presentationml/2006/ole">
            <p:oleObj spid="_x0000_s293890" name="Equazione" r:id="rId3" imgW="812520" imgH="241200" progId="Equation.3">
              <p:embed/>
            </p:oleObj>
          </a:graphicData>
        </a:graphic>
      </p:graphicFrame>
      <p:graphicFrame>
        <p:nvGraphicFramePr>
          <p:cNvPr id="15" name="Tabella 14"/>
          <p:cNvGraphicFramePr>
            <a:graphicFrameLocks noGrp="1"/>
          </p:cNvGraphicFramePr>
          <p:nvPr/>
        </p:nvGraphicFramePr>
        <p:xfrm>
          <a:off x="3000364" y="4429132"/>
          <a:ext cx="5786477" cy="2236472"/>
        </p:xfrm>
        <a:graphic>
          <a:graphicData uri="http://schemas.openxmlformats.org/drawingml/2006/table">
            <a:tbl>
              <a:tblPr/>
              <a:tblGrid>
                <a:gridCol w="1562911"/>
                <a:gridCol w="1508922"/>
                <a:gridCol w="928694"/>
                <a:gridCol w="857256"/>
                <a:gridCol w="928694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Lunghezza 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Periodo 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 L</a:t>
                      </a:r>
                    </a:p>
                    <a:p>
                      <a:pPr algn="ct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 T</a:t>
                      </a:r>
                    </a:p>
                    <a:p>
                      <a:pPr algn="ct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  <a:r>
                        <a:rPr lang="it-IT" sz="2400" b="1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400" b="1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7000"/>
                      </a:schemeClr>
                    </a:solidFill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---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---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</a:t>
                      </a:r>
                      <a:r>
                        <a:rPr lang="it-IT" sz="32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it-IT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7000"/>
                      </a:schemeClr>
                    </a:solidFill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7000"/>
                      </a:schemeClr>
                    </a:solidFill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7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3891" name="Object 2"/>
          <p:cNvGraphicFramePr>
            <a:graphicFrameLocks noChangeAspect="1"/>
          </p:cNvGraphicFramePr>
          <p:nvPr/>
        </p:nvGraphicFramePr>
        <p:xfrm>
          <a:off x="3286116" y="3355979"/>
          <a:ext cx="2249487" cy="644525"/>
        </p:xfrm>
        <a:graphic>
          <a:graphicData uri="http://schemas.openxmlformats.org/presentationml/2006/ole">
            <p:oleObj spid="_x0000_s293891" name="Equazione" r:id="rId4" imgW="799920" imgH="228600" progId="Equation.3">
              <p:embed/>
            </p:oleObj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214282" y="4500570"/>
            <a:ext cx="26432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Aggiungendo alla tabella un’altra colonna: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I calcoli “svelati” per piccole oscillazioni</a:t>
            </a:r>
            <a:endParaRPr lang="it-IT" dirty="0"/>
          </a:p>
        </p:txBody>
      </p:sp>
      <p:pic>
        <p:nvPicPr>
          <p:cNvPr id="4" name="Immagine 3" descr="analisi dinamica pendo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142984"/>
            <a:ext cx="3643338" cy="3780537"/>
          </a:xfrm>
          <a:prstGeom prst="rect">
            <a:avLst/>
          </a:prstGeom>
        </p:spPr>
      </p:pic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47457" name="Object 1"/>
          <p:cNvGraphicFramePr>
            <a:graphicFrameLocks noChangeAspect="1"/>
          </p:cNvGraphicFramePr>
          <p:nvPr/>
        </p:nvGraphicFramePr>
        <p:xfrm>
          <a:off x="4714876" y="1285860"/>
          <a:ext cx="3965575" cy="1552575"/>
        </p:xfrm>
        <a:graphic>
          <a:graphicData uri="http://schemas.openxmlformats.org/presentationml/2006/ole">
            <p:oleObj spid="_x0000_s147457" name="Equazione" r:id="rId4" imgW="2145960" imgH="838080" progId="Equation.3">
              <p:embed/>
            </p:oleObj>
          </a:graphicData>
        </a:graphic>
      </p:graphicFrame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4668838" y="4000500"/>
          <a:ext cx="2909887" cy="939800"/>
        </p:xfrm>
        <a:graphic>
          <a:graphicData uri="http://schemas.openxmlformats.org/presentationml/2006/ole">
            <p:oleObj spid="_x0000_s147459" name="Equazione" r:id="rId5" imgW="1574640" imgH="507960" progId="Equation.3">
              <p:embed/>
            </p:oleObj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4500562" y="2928934"/>
            <a:ext cx="4643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E’ un’equazione differenziale una cui soluzione è:  </a:t>
            </a:r>
          </a:p>
        </p:txBody>
      </p:sp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2887676" y="5357826"/>
          <a:ext cx="3684588" cy="868362"/>
        </p:xfrm>
        <a:graphic>
          <a:graphicData uri="http://schemas.openxmlformats.org/presentationml/2006/ole">
            <p:oleObj spid="_x0000_s147460" name="Equazione" r:id="rId6" imgW="1993680" imgH="469800" progId="Equation.3">
              <p:embed/>
            </p:oleObj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42844" y="5500702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pulsazione è: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err="1" smtClean="0"/>
              <a:t>…Signore</a:t>
            </a:r>
            <a:r>
              <a:rPr lang="it-IT" dirty="0" smtClean="0"/>
              <a:t> e signori, partiamo da un gatto</a:t>
            </a:r>
            <a:endParaRPr lang="it-IT" dirty="0"/>
          </a:p>
        </p:txBody>
      </p:sp>
      <p:pic>
        <p:nvPicPr>
          <p:cNvPr id="68612" name="Picture 4" descr="Risultati immagini per gatti ne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71612"/>
            <a:ext cx="6480000" cy="40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14282" y="1285860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Partendo dunque da:                                e ricordando:</a:t>
            </a:r>
            <a:endParaRPr lang="it-IT" sz="2800" dirty="0" smtClean="0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Sorvolando sul procedimento</a:t>
            </a: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precedente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91842" name="Object 2"/>
          <p:cNvGraphicFramePr>
            <a:graphicFrameLocks noChangeAspect="1"/>
          </p:cNvGraphicFramePr>
          <p:nvPr/>
        </p:nvGraphicFramePr>
        <p:xfrm>
          <a:off x="642910" y="2071678"/>
          <a:ext cx="8139113" cy="1325562"/>
        </p:xfrm>
        <a:graphic>
          <a:graphicData uri="http://schemas.openxmlformats.org/presentationml/2006/ole">
            <p:oleObj spid="_x0000_s579586" name="Equazione" r:id="rId3" imgW="2895480" imgH="469800" progId="Equation.3">
              <p:embed/>
            </p:oleObj>
          </a:graphicData>
        </a:graphic>
      </p:graphicFrame>
      <p:graphicFrame>
        <p:nvGraphicFramePr>
          <p:cNvPr id="15" name="Tabella 14"/>
          <p:cNvGraphicFramePr>
            <a:graphicFrameLocks noGrp="1"/>
          </p:cNvGraphicFramePr>
          <p:nvPr/>
        </p:nvGraphicFramePr>
        <p:xfrm>
          <a:off x="3000364" y="5000636"/>
          <a:ext cx="5786477" cy="1664970"/>
        </p:xfrm>
        <a:graphic>
          <a:graphicData uri="http://schemas.openxmlformats.org/drawingml/2006/table">
            <a:tbl>
              <a:tblPr/>
              <a:tblGrid>
                <a:gridCol w="1562911"/>
                <a:gridCol w="1508922"/>
                <a:gridCol w="928694"/>
                <a:gridCol w="857256"/>
                <a:gridCol w="928694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Lunghezza 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Periodo 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 L</a:t>
                      </a:r>
                    </a:p>
                    <a:p>
                      <a:pPr algn="ct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 T</a:t>
                      </a:r>
                    </a:p>
                    <a:p>
                      <a:pPr algn="ct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  <a:r>
                        <a:rPr lang="it-IT" sz="2400" b="1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400" b="1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7000"/>
                      </a:schemeClr>
                    </a:solidFill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---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---</a:t>
                      </a:r>
                      <a:endParaRPr lang="it-IT" sz="3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</a:t>
                      </a:r>
                      <a:r>
                        <a:rPr lang="it-IT" sz="3200" b="0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it-IT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7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3891" name="Object 2"/>
          <p:cNvGraphicFramePr>
            <a:graphicFrameLocks noChangeAspect="1"/>
          </p:cNvGraphicFramePr>
          <p:nvPr/>
        </p:nvGraphicFramePr>
        <p:xfrm>
          <a:off x="3786182" y="1214422"/>
          <a:ext cx="2249487" cy="644525"/>
        </p:xfrm>
        <a:graphic>
          <a:graphicData uri="http://schemas.openxmlformats.org/presentationml/2006/ole">
            <p:oleObj spid="_x0000_s579587" name="Equazione" r:id="rId4" imgW="799920" imgH="228600" progId="Equation.3">
              <p:embed/>
            </p:oleObj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214282" y="3571876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grafico ricavato dalla tabella ci permette di ricavare </a:t>
            </a:r>
            <a:r>
              <a:rPr lang="it-IT" sz="2800" i="1" dirty="0" smtClean="0"/>
              <a:t>g </a:t>
            </a:r>
            <a:r>
              <a:rPr lang="it-IT" sz="2800" dirty="0" smtClean="0"/>
              <a:t>noto</a:t>
            </a:r>
            <a:r>
              <a:rPr lang="it-IT" sz="2800" i="1" dirty="0" smtClean="0"/>
              <a:t> </a:t>
            </a:r>
            <a:r>
              <a:rPr lang="el-GR" sz="2800" i="1" dirty="0" smtClean="0"/>
              <a:t>π</a:t>
            </a:r>
            <a:r>
              <a:rPr lang="it-IT" sz="2800" dirty="0" smtClean="0"/>
              <a:t> (se ci piace di più la fisica) oppure </a:t>
            </a:r>
            <a:r>
              <a:rPr lang="el-GR" sz="2800" i="1" dirty="0" smtClean="0"/>
              <a:t>π</a:t>
            </a:r>
            <a:r>
              <a:rPr lang="it-IT" sz="2800" dirty="0" smtClean="0"/>
              <a:t> noto </a:t>
            </a:r>
            <a:r>
              <a:rPr lang="it-IT" sz="2800" i="1" dirty="0" smtClean="0"/>
              <a:t>g </a:t>
            </a:r>
            <a:r>
              <a:rPr lang="it-IT" sz="2800" dirty="0" smtClean="0"/>
              <a:t>(se ci piace di più la matematica).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14282" y="1428736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Sappiamo che a Firenze:</a:t>
            </a:r>
            <a:endParaRPr lang="it-IT" sz="2800" dirty="0" smtClean="0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52400" y="280966"/>
            <a:ext cx="91440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Un esempio di risultato dell’esperienza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91842" name="Object 2"/>
          <p:cNvGraphicFramePr>
            <a:graphicFrameLocks noChangeAspect="1"/>
          </p:cNvGraphicFramePr>
          <p:nvPr/>
        </p:nvGraphicFramePr>
        <p:xfrm>
          <a:off x="4286248" y="1071546"/>
          <a:ext cx="1535112" cy="1254125"/>
        </p:xfrm>
        <a:graphic>
          <a:graphicData uri="http://schemas.openxmlformats.org/presentationml/2006/ole">
            <p:oleObj spid="_x0000_s616450" name="Equazione" r:id="rId3" imgW="545760" imgH="444240" progId="Equation.3">
              <p:embed/>
            </p:oleObj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285720" y="250030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L’esperienza restituisce risultati soddisfacenti anche con strumenti e tecniche di misura semplici.</a:t>
            </a:r>
          </a:p>
        </p:txBody>
      </p:sp>
      <p:graphicFrame>
        <p:nvGraphicFramePr>
          <p:cNvPr id="10" name="Grafico 9"/>
          <p:cNvGraphicFramePr>
            <a:graphicFrameLocks/>
          </p:cNvGraphicFramePr>
          <p:nvPr/>
        </p:nvGraphicFramePr>
        <p:xfrm>
          <a:off x="2571736" y="3714752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 i più curiosi</a:t>
            </a:r>
            <a:endParaRPr lang="it-IT" dirty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47457" name="Object 1"/>
          <p:cNvGraphicFramePr>
            <a:graphicFrameLocks noChangeAspect="1"/>
          </p:cNvGraphicFramePr>
          <p:nvPr/>
        </p:nvGraphicFramePr>
        <p:xfrm>
          <a:off x="5429256" y="1285860"/>
          <a:ext cx="2240395" cy="679464"/>
        </p:xfrm>
        <a:graphic>
          <a:graphicData uri="http://schemas.openxmlformats.org/presentationml/2006/ole">
            <p:oleObj spid="_x0000_s299010" name="Equazione" r:id="rId3" imgW="419040" imgH="126720" progId="Equation.3">
              <p:embed/>
            </p:oleObj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500034" y="1357298"/>
            <a:ext cx="46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Quando si vuole far meglio di: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71472" y="2000240"/>
            <a:ext cx="4643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Si può sviluppare ad un ordine superiore di approssimazione:</a:t>
            </a:r>
          </a:p>
        </p:txBody>
      </p:sp>
      <p:graphicFrame>
        <p:nvGraphicFramePr>
          <p:cNvPr id="299013" name="Object 1"/>
          <p:cNvGraphicFramePr>
            <a:graphicFrameLocks noChangeAspect="1"/>
          </p:cNvGraphicFramePr>
          <p:nvPr/>
        </p:nvGraphicFramePr>
        <p:xfrm>
          <a:off x="4786314" y="2000240"/>
          <a:ext cx="3868737" cy="1358900"/>
        </p:xfrm>
        <a:graphic>
          <a:graphicData uri="http://schemas.openxmlformats.org/presentationml/2006/ole">
            <p:oleObj spid="_x0000_s299013" name="Equazione" r:id="rId4" imgW="723600" imgH="253800" progId="Equation.3">
              <p:embed/>
            </p:oleObj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571472" y="3500438"/>
            <a:ext cx="5000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Conseguenza: emerge la dipendenza del periodo del pendolo dall’angolo di oscillazione iniziale! </a:t>
            </a:r>
          </a:p>
        </p:txBody>
      </p:sp>
      <p:pic>
        <p:nvPicPr>
          <p:cNvPr id="10" name="Immagine 9" descr="periodo pendolo angol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4" y="3353503"/>
            <a:ext cx="3286148" cy="3504497"/>
          </a:xfrm>
          <a:prstGeom prst="rect">
            <a:avLst/>
          </a:prstGeom>
        </p:spPr>
      </p:pic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1714480" y="5357826"/>
          <a:ext cx="3274836" cy="1297010"/>
        </p:xfrm>
        <a:graphic>
          <a:graphicData uri="http://schemas.openxmlformats.org/presentationml/2006/ole">
            <p:oleObj spid="_x0000_s299012" name="Equazione" r:id="rId6" imgW="121896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Ritornando alla questione preliminare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70723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“è possibile costruire leggi fisiche a partire dalla sola analisi dimensionale?”</a:t>
            </a:r>
          </a:p>
          <a:p>
            <a:r>
              <a:rPr lang="it-IT" sz="2800" dirty="0" smtClean="0"/>
              <a:t>Utilizziamo proprio l’esempio del pendolo, di cui ora sappiamo tutto:</a:t>
            </a:r>
          </a:p>
        </p:txBody>
      </p:sp>
      <p:pic>
        <p:nvPicPr>
          <p:cNvPr id="5" name="Immagine 4" descr="7 grandezze 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88" y="1142984"/>
            <a:ext cx="1714512" cy="171451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28596" y="3714752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1. Il periodo, che è la quantità da determinare, ha le dimensioni di un tempo </a:t>
            </a:r>
            <a:r>
              <a:rPr lang="it-IT" sz="2800" b="1" dirty="0" smtClean="0"/>
              <a:t>[s]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28596" y="4786322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2. Per quanto riguarda la lunghezza del filo: </a:t>
            </a:r>
            <a:r>
              <a:rPr lang="it-IT" sz="2800" b="1" dirty="0" smtClean="0"/>
              <a:t>[m]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28596" y="5500702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3. L’accelerazione di gravità (come tutte le accelerazioni): </a:t>
            </a:r>
            <a:r>
              <a:rPr lang="it-IT" sz="2800" b="1" dirty="0" smtClean="0"/>
              <a:t>[m/s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La risposta è sì!</a:t>
            </a:r>
            <a:endParaRPr lang="it-IT" dirty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00034" y="1357298"/>
            <a:ext cx="807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L’unico modo di combinare tali grandezze per ottenere un tempo è:</a:t>
            </a:r>
          </a:p>
        </p:txBody>
      </p:sp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3760788" y="2803525"/>
          <a:ext cx="1466850" cy="1262063"/>
        </p:xfrm>
        <a:graphic>
          <a:graphicData uri="http://schemas.openxmlformats.org/presentationml/2006/ole">
            <p:oleObj spid="_x0000_s617475" name="Equazione" r:id="rId3" imgW="545760" imgH="469800" progId="Equation.3">
              <p:embed/>
            </p:oleObj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642910" y="5143512"/>
            <a:ext cx="8072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 meno del coefficiente di proporzionalità, la legge è ricavata.</a:t>
            </a:r>
          </a:p>
          <a:p>
            <a:r>
              <a:rPr lang="it-IT" sz="2800" dirty="0" smtClean="0"/>
              <a:t>N.B.: ed esclude a priori la massa dalla dipendenza!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Ritornando alla questione preliminare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1428736"/>
            <a:ext cx="70723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“è possibile costruire leggi fisiche a partire dalla sola analisi dimensionale?”</a:t>
            </a:r>
          </a:p>
          <a:p>
            <a:r>
              <a:rPr lang="it-IT" sz="2800" dirty="0" smtClean="0"/>
              <a:t>La fisica è ricchissima di esempi: uno su tutti, la lunghezza di </a:t>
            </a:r>
            <a:r>
              <a:rPr lang="it-IT" sz="2800" dirty="0" err="1" smtClean="0"/>
              <a:t>Planck</a:t>
            </a:r>
            <a:r>
              <a:rPr lang="it-IT" sz="2800" dirty="0" smtClean="0"/>
              <a:t>!</a:t>
            </a:r>
          </a:p>
        </p:txBody>
      </p:sp>
      <p:pic>
        <p:nvPicPr>
          <p:cNvPr id="5" name="Immagine 4" descr="7 grandezze 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88" y="1142984"/>
            <a:ext cx="1714512" cy="1714512"/>
          </a:xfrm>
          <a:prstGeom prst="rect">
            <a:avLst/>
          </a:prstGeom>
        </p:spPr>
      </p:pic>
      <p:pic>
        <p:nvPicPr>
          <p:cNvPr id="6" name="Immagine 5" descr="lunghezza-di-planck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3500438"/>
            <a:ext cx="3000391" cy="1400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Fine dell’esperienza del pendolo</a:t>
            </a:r>
            <a:endParaRPr lang="it-IT" dirty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857488" y="3429000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…ed</a:t>
            </a:r>
            <a:r>
              <a:rPr lang="it-IT" sz="2800" dirty="0" smtClean="0"/>
              <a:t> inizio </a:t>
            </a:r>
            <a:r>
              <a:rPr lang="it-IT" sz="2800" dirty="0" err="1" smtClean="0"/>
              <a:t>di…</a:t>
            </a:r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85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…un</a:t>
            </a:r>
            <a:r>
              <a:rPr lang="it-IT" dirty="0" smtClean="0"/>
              <a:t> caso reale: </a:t>
            </a:r>
            <a:r>
              <a:rPr lang="it-IT" dirty="0" err="1" smtClean="0"/>
              <a:t>shark</a:t>
            </a:r>
            <a:r>
              <a:rPr lang="it-IT" dirty="0" smtClean="0"/>
              <a:t> </a:t>
            </a:r>
            <a:r>
              <a:rPr lang="it-IT" dirty="0" err="1" smtClean="0"/>
              <a:t>attack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" name="Immagine 5" descr="squalo e nuotatore int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1857364"/>
            <a:ext cx="5000850" cy="300050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14282" y="5643578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Ovvero: come rappresentare gli eventi con la geometria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Immagine 4" descr="tuffato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1" y="1357298"/>
            <a:ext cx="1643074" cy="1980033"/>
          </a:xfrm>
          <a:prstGeom prst="rect">
            <a:avLst/>
          </a:prstGeom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857628"/>
            <a:ext cx="4320000" cy="28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Connettore 2 12"/>
          <p:cNvCxnSpPr/>
          <p:nvPr/>
        </p:nvCxnSpPr>
        <p:spPr>
          <a:xfrm>
            <a:off x="642910" y="3357562"/>
            <a:ext cx="435771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Partenza!</a:t>
            </a:r>
            <a:endParaRPr lang="it-IT" dirty="0"/>
          </a:p>
        </p:txBody>
      </p:sp>
      <p:pic>
        <p:nvPicPr>
          <p:cNvPr id="15" name="Picture 12" descr="Risultati immagini per bandiera disegn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714356"/>
            <a:ext cx="714380" cy="1009012"/>
          </a:xfrm>
          <a:prstGeom prst="rect">
            <a:avLst/>
          </a:prstGeom>
          <a:noFill/>
        </p:spPr>
      </p:pic>
      <p:sp>
        <p:nvSpPr>
          <p:cNvPr id="16" name="CasellaDiTesto 15"/>
          <p:cNvSpPr txBox="1"/>
          <p:nvPr/>
        </p:nvSpPr>
        <p:spPr>
          <a:xfrm>
            <a:off x="785786" y="928670"/>
            <a:ext cx="3286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X=0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42910" y="1714488"/>
            <a:ext cx="71438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Connettore 2 12"/>
          <p:cNvCxnSpPr/>
          <p:nvPr/>
        </p:nvCxnSpPr>
        <p:spPr>
          <a:xfrm>
            <a:off x="642910" y="3357562"/>
            <a:ext cx="435771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Il tuffo ci porta </a:t>
            </a:r>
            <a:r>
              <a:rPr lang="it-IT" dirty="0" err="1" smtClean="0"/>
              <a:t>lontano…</a:t>
            </a:r>
            <a:endParaRPr lang="it-IT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851880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95946" name="Picture 10" descr="Risultati immagini per splas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2214554"/>
            <a:ext cx="1440000" cy="1560144"/>
          </a:xfrm>
          <a:prstGeom prst="rect">
            <a:avLst/>
          </a:prstGeom>
          <a:noFill/>
        </p:spPr>
      </p:pic>
      <p:cxnSp>
        <p:nvCxnSpPr>
          <p:cNvPr id="16" name="Connettore 1 15"/>
          <p:cNvCxnSpPr/>
          <p:nvPr/>
        </p:nvCxnSpPr>
        <p:spPr>
          <a:xfrm rot="5400000" flipH="1" flipV="1">
            <a:off x="392877" y="3250405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5948" name="Picture 12" descr="Risultati immagini per bandiera disegn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2357430"/>
            <a:ext cx="714380" cy="1009012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785786" y="2571744"/>
            <a:ext cx="3286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X=0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err="1" smtClean="0"/>
              <a:t>…A</a:t>
            </a:r>
            <a:r>
              <a:rPr lang="it-IT" dirty="0" smtClean="0"/>
              <a:t> cosa può servirci un gatto?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Possiamo dunque domandarci: </a:t>
            </a:r>
            <a:r>
              <a:rPr lang="it-IT" sz="2800" b="1" dirty="0" smtClean="0">
                <a:solidFill>
                  <a:srgbClr val="FF0000"/>
                </a:solidFill>
              </a:rPr>
              <a:t>questo gatto è simmetrico</a:t>
            </a:r>
            <a:r>
              <a:rPr lang="it-IT" sz="2800" dirty="0" smtClean="0"/>
              <a:t>? </a:t>
            </a:r>
          </a:p>
        </p:txBody>
      </p:sp>
      <p:pic>
        <p:nvPicPr>
          <p:cNvPr id="6" name="Picture 4" descr="Risultati immagini per gatti ne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714884"/>
            <a:ext cx="3050976" cy="1906860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357158" y="200024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Ovviamente per rispondere dobbiamo avere chiaro </a:t>
            </a:r>
            <a:r>
              <a:rPr lang="it-IT" sz="2800" i="1" dirty="0" smtClean="0"/>
              <a:t>cos’è</a:t>
            </a:r>
            <a:r>
              <a:rPr lang="it-IT" sz="2800" dirty="0" smtClean="0"/>
              <a:t> un oggetto simmetrico.</a:t>
            </a:r>
          </a:p>
        </p:txBody>
      </p:sp>
      <p:pic>
        <p:nvPicPr>
          <p:cNvPr id="9" name="Immagine 8" descr="gatto ner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571876"/>
            <a:ext cx="2200275" cy="2076450"/>
          </a:xfrm>
          <a:prstGeom prst="rect">
            <a:avLst/>
          </a:prstGeom>
        </p:spPr>
      </p:pic>
      <p:pic>
        <p:nvPicPr>
          <p:cNvPr id="165892" name="Picture 4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12" y="3214686"/>
            <a:ext cx="3600000" cy="231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Connettore 2 12"/>
          <p:cNvCxnSpPr/>
          <p:nvPr/>
        </p:nvCxnSpPr>
        <p:spPr>
          <a:xfrm>
            <a:off x="642910" y="3357562"/>
            <a:ext cx="435771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err="1" smtClean="0"/>
              <a:t>…e</a:t>
            </a:r>
            <a:r>
              <a:rPr lang="it-IT" dirty="0" smtClean="0"/>
              <a:t> la nuotata </a:t>
            </a:r>
            <a:r>
              <a:rPr lang="it-IT" dirty="0" err="1" smtClean="0"/>
              <a:t>continua…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rot="5400000" flipH="1" flipV="1">
            <a:off x="392877" y="3250405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5948" name="Picture 12" descr="Risultati immagini per bandiera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2357430"/>
            <a:ext cx="714380" cy="1009012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785786" y="2571744"/>
            <a:ext cx="3286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X=0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497" y="3843334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magine 14" descr="nuotat-in moto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b="30526"/>
          <a:stretch>
            <a:fillRect/>
          </a:stretch>
        </p:blipFill>
        <p:spPr>
          <a:xfrm>
            <a:off x="2357422" y="2071678"/>
            <a:ext cx="1928826" cy="1273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364" y="3843334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7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Connettore 2 12"/>
          <p:cNvCxnSpPr/>
          <p:nvPr/>
        </p:nvCxnSpPr>
        <p:spPr>
          <a:xfrm>
            <a:off x="642910" y="3357562"/>
            <a:ext cx="435771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err="1" smtClean="0"/>
              <a:t>…quando</a:t>
            </a:r>
            <a:r>
              <a:rPr lang="it-IT" dirty="0" smtClean="0"/>
              <a:t> ad un certo </a:t>
            </a:r>
            <a:r>
              <a:rPr lang="it-IT" dirty="0" err="1" smtClean="0"/>
              <a:t>punto…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rot="5400000" flipH="1" flipV="1">
            <a:off x="392877" y="3250405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5948" name="Picture 12" descr="Risultati immagini per bandiera disegn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2357430"/>
            <a:ext cx="714380" cy="1009012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785786" y="2571744"/>
            <a:ext cx="3286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X=0</a:t>
            </a:r>
          </a:p>
        </p:txBody>
      </p:sp>
      <p:pic>
        <p:nvPicPr>
          <p:cNvPr id="15" name="Immagine 14" descr="nuotat-in moto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b="30526"/>
          <a:stretch>
            <a:fillRect/>
          </a:stretch>
        </p:blipFill>
        <p:spPr>
          <a:xfrm>
            <a:off x="2643174" y="2071678"/>
            <a:ext cx="1928826" cy="1273034"/>
          </a:xfrm>
          <a:prstGeom prst="rect">
            <a:avLst/>
          </a:prstGeom>
        </p:spPr>
      </p:pic>
      <p:pic>
        <p:nvPicPr>
          <p:cNvPr id="11" name="Immagine 10" descr="squalo0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7686" y="2143116"/>
            <a:ext cx="1203386" cy="1203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7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Connettore 2 12"/>
          <p:cNvCxnSpPr/>
          <p:nvPr/>
        </p:nvCxnSpPr>
        <p:spPr>
          <a:xfrm>
            <a:off x="642910" y="3357562"/>
            <a:ext cx="435771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Invertire la rotta!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rot="5400000" flipH="1" flipV="1">
            <a:off x="392877" y="3250405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5948" name="Picture 12" descr="Risultati immagini per bandiera disegn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2357430"/>
            <a:ext cx="714380" cy="1009012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785786" y="2571744"/>
            <a:ext cx="3286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X=0</a:t>
            </a:r>
          </a:p>
        </p:txBody>
      </p:sp>
      <p:pic>
        <p:nvPicPr>
          <p:cNvPr id="11" name="Immagine 10" descr="squalo0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0496" y="2143116"/>
            <a:ext cx="1203386" cy="1203386"/>
          </a:xfrm>
          <a:prstGeom prst="rect">
            <a:avLst/>
          </a:prstGeom>
        </p:spPr>
      </p:pic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364" y="383746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magine 14" descr="nuotat-in moto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b="30526"/>
          <a:stretch>
            <a:fillRect/>
          </a:stretch>
        </p:blipFill>
        <p:spPr>
          <a:xfrm rot="10800000" flipV="1">
            <a:off x="2714612" y="1928802"/>
            <a:ext cx="1928826" cy="1441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364" y="384053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7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Connettore 2 12"/>
          <p:cNvCxnSpPr/>
          <p:nvPr/>
        </p:nvCxnSpPr>
        <p:spPr>
          <a:xfrm>
            <a:off x="642910" y="3357562"/>
            <a:ext cx="435771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err="1" smtClean="0"/>
              <a:t>…quasi</a:t>
            </a:r>
            <a:r>
              <a:rPr lang="it-IT" dirty="0" smtClean="0"/>
              <a:t> in </a:t>
            </a:r>
            <a:r>
              <a:rPr lang="it-IT" dirty="0" err="1" smtClean="0"/>
              <a:t>salvo…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rot="5400000" flipH="1" flipV="1">
            <a:off x="392877" y="3250405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5948" name="Picture 12" descr="Risultati immagini per bandiera disegn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2357430"/>
            <a:ext cx="714380" cy="1009012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785786" y="2571744"/>
            <a:ext cx="3286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X=0</a:t>
            </a:r>
          </a:p>
        </p:txBody>
      </p:sp>
      <p:pic>
        <p:nvPicPr>
          <p:cNvPr id="19" name="Immagine 18" descr="nuoto against squal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643042" y="1857364"/>
            <a:ext cx="2786082" cy="209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2" name="Picture 4" descr="Risultati immagini per nuotatore vittori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928670"/>
            <a:ext cx="1643074" cy="2467021"/>
          </a:xfrm>
          <a:prstGeom prst="rect">
            <a:avLst/>
          </a:prstGeom>
          <a:noFill/>
        </p:spPr>
      </p:pic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364" y="384053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Connettore 2 12"/>
          <p:cNvCxnSpPr/>
          <p:nvPr/>
        </p:nvCxnSpPr>
        <p:spPr>
          <a:xfrm>
            <a:off x="642910" y="3357562"/>
            <a:ext cx="435771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err="1" smtClean="0"/>
              <a:t>…safe</a:t>
            </a:r>
            <a:r>
              <a:rPr lang="it-IT" dirty="0" smtClean="0"/>
              <a:t> at last!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rot="5400000" flipH="1" flipV="1">
            <a:off x="392877" y="3250405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5948" name="Picture 12" descr="Risultati immagini per bandiera disegn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919790"/>
            <a:ext cx="714380" cy="1009012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785786" y="1134104"/>
            <a:ext cx="3286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X=0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364" y="384053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7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Perché il grafico è utile?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85720" y="1285860"/>
            <a:ext cx="5072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1. Rappresenta in modo più intuitivo una situazione precedentemente descritta da una tabella di numeri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364" y="384053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7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Perché il grafico è utile?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85720" y="1285860"/>
            <a:ext cx="507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2. Ci permette di ricavare </a:t>
            </a:r>
            <a:r>
              <a:rPr lang="it-IT" sz="2800" b="1" dirty="0" smtClean="0">
                <a:solidFill>
                  <a:srgbClr val="FF0000"/>
                </a:solidFill>
              </a:rPr>
              <a:t>informazioni aggiuntive</a:t>
            </a:r>
            <a:r>
              <a:rPr lang="it-IT" sz="2800" dirty="0" smtClean="0"/>
              <a:t> a partire dai dati noti.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364" y="384053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392620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Tempo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7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Quali informazioni? Interpolazione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85720" y="1285860"/>
            <a:ext cx="5072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Domanda: conoscendo solo questi punti, in che posizione presumerò che si trovi il nuotatore dopo 4,5 secondi?</a:t>
            </a: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364" y="3834788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898" y="3826242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sellaDiTesto 11"/>
          <p:cNvSpPr txBox="1"/>
          <p:nvPr/>
        </p:nvSpPr>
        <p:spPr>
          <a:xfrm>
            <a:off x="5214942" y="5500702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Interpolare = cercare tra i poli.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562" y="346050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Osservazioni sull’interpolazione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85720" y="1285860"/>
            <a:ext cx="8358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Questo tipo di interpolazione è lineare (ancora una volta la fisica è semplificata con un’astrazione!). Perché dunque in prima approssimazione conviene A e non B?</a:t>
            </a:r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8280" y="346050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asellaDiTesto 14"/>
          <p:cNvSpPr txBox="1"/>
          <p:nvPr/>
        </p:nvSpPr>
        <p:spPr>
          <a:xfrm>
            <a:off x="2143108" y="6334780"/>
            <a:ext cx="64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(A)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383588" y="6334780"/>
            <a:ext cx="64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(B)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Quali altre informazioni? La velocità di variazione del fenomeni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85720" y="1285860"/>
            <a:ext cx="878687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Osservazioni preliminari:</a:t>
            </a:r>
          </a:p>
          <a:p>
            <a:endParaRPr lang="it-IT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/>
              <a:t>Se fotografo in un dato istante, il nuotatore si trova in un punto;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/>
              <a:t>Se fotografo ancora </a:t>
            </a:r>
            <a:r>
              <a:rPr lang="it-IT" sz="2400" i="1" dirty="0" smtClean="0"/>
              <a:t>Dopo un certo intervallo di tempo</a:t>
            </a:r>
            <a:r>
              <a:rPr lang="it-IT" sz="2400" dirty="0" smtClean="0"/>
              <a:t>, il nuotatore si trova in un altro punto.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/>
              <a:t>Come valuto “ad occhio” questa rapidità di variazione?</a:t>
            </a:r>
          </a:p>
          <a:p>
            <a:pPr marL="514350" indent="-514350">
              <a:buFont typeface="+mj-lt"/>
              <a:buAutoNum type="arabicPeriod"/>
            </a:pPr>
            <a:endParaRPr lang="it-IT" sz="2800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031986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Un approccio “pratico" </a:t>
            </a:r>
            <a:r>
              <a:rPr lang="it-IT" dirty="0" smtClean="0">
                <a:solidFill>
                  <a:srgbClr val="FF0000"/>
                </a:solidFill>
              </a:rPr>
              <a:t>estremamente</a:t>
            </a:r>
            <a:r>
              <a:rPr lang="it-IT" dirty="0" smtClean="0"/>
              <a:t> semplificato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Un oggetto tridimensionale possiede una simmetria se ad esempio è “uguale” alla propria immagine riflessa in uno specchio. 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572000" y="2357430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N.B. Dovremmo in realtà:</a:t>
            </a:r>
          </a:p>
          <a:p>
            <a:pPr>
              <a:buFont typeface="Wingdings" pitchFamily="2" charset="2"/>
              <a:buChar char="ü"/>
            </a:pPr>
            <a:r>
              <a:rPr lang="it-IT" sz="2800" dirty="0" smtClean="0"/>
              <a:t> specificare che le simmetrie possono essere più di una ecc. ecc.</a:t>
            </a:r>
          </a:p>
          <a:p>
            <a:pPr>
              <a:buFont typeface="Wingdings" pitchFamily="2" charset="2"/>
              <a:buChar char="ü"/>
            </a:pPr>
            <a:r>
              <a:rPr lang="it-IT" sz="2800" dirty="0" smtClean="0"/>
              <a:t>approfondire il concetto di “uguale”(o meglio: congruente)</a:t>
            </a:r>
          </a:p>
          <a:p>
            <a:endParaRPr lang="it-IT" sz="2800" dirty="0" smtClean="0"/>
          </a:p>
          <a:p>
            <a:r>
              <a:rPr lang="it-IT" sz="2800" dirty="0" smtClean="0"/>
              <a:t>Per adesso accontentiamoci.</a:t>
            </a:r>
          </a:p>
        </p:txBody>
      </p:sp>
      <p:pic>
        <p:nvPicPr>
          <p:cNvPr id="24578" name="Picture 2" descr="Risultati immagini per lampadina riflessa"/>
          <p:cNvPicPr>
            <a:picLocks noChangeAspect="1" noChangeArrowheads="1"/>
          </p:cNvPicPr>
          <p:nvPr/>
        </p:nvPicPr>
        <p:blipFill>
          <a:blip r:embed="rId2"/>
          <a:srcRect r="10702" b="11045"/>
          <a:stretch>
            <a:fillRect/>
          </a:stretch>
        </p:blipFill>
        <p:spPr bwMode="auto">
          <a:xfrm>
            <a:off x="428596" y="3143248"/>
            <a:ext cx="3799203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6" name="Picture 4" descr="Risultati immagini per torre di pi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4320000" cy="3050752"/>
          </a:xfrm>
          <a:prstGeom prst="rect">
            <a:avLst/>
          </a:prstGeom>
          <a:noFill/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L’importanza della pendenza!</a:t>
            </a:r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3857628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4929190" y="1285860"/>
            <a:ext cx="4000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Risposta: questa “rapidità” è espressa dalla pendenza di ogni segmento!</a:t>
            </a:r>
          </a:p>
          <a:p>
            <a:pPr marL="514350" indent="-514350">
              <a:buFont typeface="+mj-lt"/>
              <a:buAutoNum type="arabicPeriod"/>
            </a:pPr>
            <a:endParaRPr lang="it-IT" sz="2800" dirty="0" smtClean="0"/>
          </a:p>
        </p:txBody>
      </p:sp>
      <p:pic>
        <p:nvPicPr>
          <p:cNvPr id="313346" name="Picture 2" descr="Risultati immagini per pendenze segment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428868"/>
            <a:ext cx="2166926" cy="2166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786190"/>
            <a:ext cx="4320000" cy="2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572132" y="1357298"/>
          <a:ext cx="3214710" cy="4352925"/>
        </p:xfrm>
        <a:graphic>
          <a:graphicData uri="http://schemas.openxmlformats.org/drawingml/2006/table">
            <a:tbl>
              <a:tblPr/>
              <a:tblGrid>
                <a:gridCol w="1778349"/>
                <a:gridCol w="1436361"/>
              </a:tblGrid>
              <a:tr h="357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Intervallo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Velocità media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[m/s]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Da</a:t>
                      </a:r>
                      <a:r>
                        <a:rPr lang="it-IT" sz="2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 a 1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Da</a:t>
                      </a:r>
                      <a:r>
                        <a:rPr lang="it-IT" sz="2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 a 2</a:t>
                      </a:r>
                      <a:endParaRPr lang="it-IT" sz="2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Da</a:t>
                      </a:r>
                      <a:r>
                        <a:rPr lang="it-IT" sz="2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 a 3</a:t>
                      </a:r>
                      <a:endParaRPr lang="it-IT" sz="2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Da</a:t>
                      </a:r>
                      <a:r>
                        <a:rPr lang="it-IT" sz="2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3 a 4</a:t>
                      </a:r>
                      <a:endParaRPr lang="it-IT" sz="2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r>
                        <a:rPr lang="it-IT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Da</a:t>
                      </a:r>
                      <a:r>
                        <a:rPr lang="it-IT" sz="2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4 a 5</a:t>
                      </a:r>
                      <a:endParaRPr lang="it-IT" sz="2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-4</a:t>
                      </a:r>
                      <a:endParaRPr lang="it-IT" sz="2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Da</a:t>
                      </a:r>
                      <a:r>
                        <a:rPr lang="it-IT" sz="2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5 a 6</a:t>
                      </a:r>
                      <a:endParaRPr lang="it-IT" sz="2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-3</a:t>
                      </a:r>
                      <a:endParaRPr lang="it-IT" sz="2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1"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err="1" smtClean="0"/>
              <a:t>…dalla</a:t>
            </a:r>
            <a:r>
              <a:rPr lang="it-IT" dirty="0" smtClean="0"/>
              <a:t> pendenza alla velocità di variazione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aphicFrame>
        <p:nvGraphicFramePr>
          <p:cNvPr id="312322" name="Object 4"/>
          <p:cNvGraphicFramePr>
            <a:graphicFrameLocks noChangeAspect="1"/>
          </p:cNvGraphicFramePr>
          <p:nvPr/>
        </p:nvGraphicFramePr>
        <p:xfrm>
          <a:off x="857224" y="1285860"/>
          <a:ext cx="3240087" cy="2217738"/>
        </p:xfrm>
        <a:graphic>
          <a:graphicData uri="http://schemas.openxmlformats.org/presentationml/2006/ole">
            <p:oleObj spid="_x0000_s312322" name="Equazione" r:id="rId5" imgW="1206360" imgH="825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Applicazioni del concetto di velocità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 descr="euro-dolla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60"/>
            <a:ext cx="9144000" cy="4786209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2643174" y="2285992"/>
            <a:ext cx="2000264" cy="1857388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643174" y="2285992"/>
            <a:ext cx="4143404" cy="3000396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42844" y="6143644"/>
            <a:ext cx="90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Posso rendere l’intervallo piccolo a piacimento!</a:t>
            </a:r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…dalla</a:t>
            </a:r>
            <a:r>
              <a:rPr lang="it-IT" dirty="0" smtClean="0"/>
              <a:t> velocità media alla velocità istantanea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aphicFrame>
        <p:nvGraphicFramePr>
          <p:cNvPr id="312322" name="Object 4"/>
          <p:cNvGraphicFramePr>
            <a:graphicFrameLocks noChangeAspect="1"/>
          </p:cNvGraphicFramePr>
          <p:nvPr/>
        </p:nvGraphicFramePr>
        <p:xfrm>
          <a:off x="928662" y="1428736"/>
          <a:ext cx="7332663" cy="1058862"/>
        </p:xfrm>
        <a:graphic>
          <a:graphicData uri="http://schemas.openxmlformats.org/presentationml/2006/ole">
            <p:oleObj spid="_x0000_s337922" name="Equazione" r:id="rId4" imgW="2730240" imgH="393480" progId="Equation.3">
              <p:embed/>
            </p:oleObj>
          </a:graphicData>
        </a:graphic>
      </p:graphicFrame>
      <p:pic>
        <p:nvPicPr>
          <p:cNvPr id="337924" name="Picture 4" descr="Risultati immagini per tut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857496"/>
            <a:ext cx="4143404" cy="2361740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714348" y="5357826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“Tutor” misura la velocità media</a:t>
            </a:r>
          </a:p>
        </p:txBody>
      </p:sp>
      <p:pic>
        <p:nvPicPr>
          <p:cNvPr id="337930" name="Picture 10" descr="Risultati immagini per tachimetr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2571744"/>
            <a:ext cx="2838450" cy="2838450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4929190" y="5429264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tachimetro misura la velocità “istantanea”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oncentraz CO2 stor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1285860"/>
            <a:ext cx="7153275" cy="5219700"/>
          </a:xfrm>
          <a:prstGeom prst="rect">
            <a:avLst/>
          </a:prstGeom>
        </p:spPr>
      </p:pic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Percezione della velocità in diversi contesti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>
            <a:off x="1857356" y="5429264"/>
            <a:ext cx="4500594" cy="158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57158" y="2571744"/>
            <a:ext cx="8643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 algn="ctr"/>
            <a:r>
              <a:rPr lang="it-IT" sz="28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Grazie ancora per l’attenzione.</a:t>
            </a:r>
          </a:p>
          <a:p>
            <a:r>
              <a:rPr lang="it-IT" sz="32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57158" y="2571744"/>
            <a:ext cx="86439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 algn="ctr"/>
            <a:r>
              <a:rPr lang="it-IT" sz="60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LINK UTILI</a:t>
            </a:r>
          </a:p>
          <a:p>
            <a:pPr algn="ctr"/>
            <a:r>
              <a:rPr lang="it-IT" sz="32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Per eventuali approfondimenti</a:t>
            </a:r>
          </a:p>
          <a:p>
            <a:r>
              <a:rPr lang="it-IT" sz="32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Link utili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214311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Materiale per didattica </a:t>
            </a:r>
            <a:r>
              <a:rPr lang="it-IT" sz="2800" dirty="0" err="1" smtClean="0"/>
              <a:t>laboratoriale</a:t>
            </a:r>
            <a:endParaRPr lang="it-IT" sz="2800" dirty="0" smtClean="0">
              <a:hlinkClick r:id="rId4"/>
            </a:endParaRPr>
          </a:p>
          <a:p>
            <a:r>
              <a:rPr lang="it-IT" sz="2800" dirty="0" smtClean="0">
                <a:hlinkClick r:id="rId4"/>
              </a:rPr>
              <a:t>https://ls-osa.uniroma3.it/pages/posts/1</a:t>
            </a:r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>
                <a:hlinkClick r:id="rId5"/>
              </a:rPr>
              <a:t>https://ls-osa.uniroma3.it/experiences?cat%5B%5D=3</a:t>
            </a:r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/>
              <a:t>Simulazioni gratuite on </a:t>
            </a:r>
            <a:r>
              <a:rPr lang="it-IT" sz="2800" dirty="0" err="1" smtClean="0"/>
              <a:t>line</a:t>
            </a:r>
            <a:r>
              <a:rPr lang="it-IT" sz="2800" dirty="0" smtClean="0"/>
              <a:t> di fisica</a:t>
            </a:r>
          </a:p>
          <a:p>
            <a:r>
              <a:rPr lang="it-IT" sz="2800" dirty="0" smtClean="0">
                <a:hlinkClick r:id="rId6"/>
              </a:rPr>
              <a:t>https://phet.colorado.edu/it/simulations/category/physics</a:t>
            </a:r>
            <a:endParaRPr lang="it-IT" sz="2800" dirty="0" smtClean="0"/>
          </a:p>
          <a:p>
            <a:endParaRPr lang="it-IT" sz="2800" dirty="0" smtClean="0">
              <a:sym typeface="Wingdings" pitchFamily="2" charset="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Software utili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2143116"/>
            <a:ext cx="87868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Tracker</a:t>
            </a:r>
            <a:r>
              <a:rPr lang="it-IT" sz="2800" dirty="0" smtClean="0"/>
              <a:t>: per tracciare la traiettoria di un oggetto selezionato all’interno di un video importato</a:t>
            </a:r>
            <a:endParaRPr lang="it-IT" sz="2800" dirty="0" smtClean="0">
              <a:hlinkClick r:id="rId4"/>
            </a:endParaRPr>
          </a:p>
          <a:p>
            <a:r>
              <a:rPr lang="it-IT" sz="2800" dirty="0" smtClean="0">
                <a:hlinkClick r:id="rId5"/>
              </a:rPr>
              <a:t>https://physlets.org/tracker/</a:t>
            </a:r>
            <a:endParaRPr lang="it-IT" sz="2800" dirty="0" smtClean="0">
              <a:hlinkClick r:id="rId4"/>
            </a:endParaRPr>
          </a:p>
          <a:p>
            <a:endParaRPr lang="it-IT" sz="2800" dirty="0" smtClean="0">
              <a:sym typeface="Wingdings" pitchFamily="2" charset="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La mano no, il campo magnetico sì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714356"/>
            <a:ext cx="86439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400" dirty="0" smtClean="0"/>
              <a:t>In questo senso la mano non è dotata di simmetria: l’immagine della destra NON è uguale alla mano destra. </a:t>
            </a:r>
          </a:p>
          <a:p>
            <a:r>
              <a:rPr lang="it-IT" sz="2400" dirty="0" smtClean="0"/>
              <a:t>Oggetti non simmetrici si dicono </a:t>
            </a:r>
            <a:r>
              <a:rPr lang="it-IT" sz="2400" b="1" dirty="0" err="1" smtClean="0"/>
              <a:t>chirali</a:t>
            </a:r>
            <a:r>
              <a:rPr lang="it-IT" sz="2400" dirty="0" smtClean="0"/>
              <a:t>. Un </a:t>
            </a:r>
            <a:r>
              <a:rPr lang="it-IT" sz="2400" dirty="0" err="1" smtClean="0"/>
              <a:t>controesempio</a:t>
            </a:r>
            <a:r>
              <a:rPr lang="it-IT" sz="2400" dirty="0" smtClean="0"/>
              <a:t> di simmetria? L’induzione magnetica!</a:t>
            </a:r>
          </a:p>
        </p:txBody>
      </p:sp>
      <p:pic>
        <p:nvPicPr>
          <p:cNvPr id="164866" name="Picture 2" descr="Risultati immagini per simmetria allo specch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928934"/>
            <a:ext cx="4143404" cy="3805026"/>
          </a:xfrm>
          <a:prstGeom prst="rect">
            <a:avLst/>
          </a:prstGeom>
          <a:noFill/>
        </p:spPr>
      </p:pic>
      <p:pic>
        <p:nvPicPr>
          <p:cNvPr id="6" name="Picture 2" descr="Risultati immagini per specchio mela rifles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357562"/>
            <a:ext cx="4143404" cy="3107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Altri esempi di </a:t>
            </a:r>
            <a:r>
              <a:rPr lang="it-IT" dirty="0" err="1" smtClean="0"/>
              <a:t>chiralità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71435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 </a:t>
            </a:r>
          </a:p>
        </p:txBody>
      </p:sp>
      <p:pic>
        <p:nvPicPr>
          <p:cNvPr id="27650" name="Picture 2" descr="Risultati immagini per particelle chiral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3333750" cy="1857376"/>
          </a:xfrm>
          <a:prstGeom prst="rect">
            <a:avLst/>
          </a:prstGeom>
          <a:noFill/>
        </p:spPr>
      </p:pic>
      <p:pic>
        <p:nvPicPr>
          <p:cNvPr id="27652" name="Picture 4" descr="Risultati immagini per 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71810"/>
            <a:ext cx="4786346" cy="2512831"/>
          </a:xfrm>
          <a:prstGeom prst="rect">
            <a:avLst/>
          </a:prstGeom>
          <a:noFill/>
        </p:spPr>
      </p:pic>
      <p:pic>
        <p:nvPicPr>
          <p:cNvPr id="27654" name="Picture 6" descr="Risultati immagini per gala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142984"/>
            <a:ext cx="3214444" cy="2977953"/>
          </a:xfrm>
          <a:prstGeom prst="rect">
            <a:avLst/>
          </a:prstGeom>
          <a:noFill/>
        </p:spPr>
      </p:pic>
      <p:pic>
        <p:nvPicPr>
          <p:cNvPr id="12" name="Immagine 11" descr="conchigli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54" y="4214818"/>
            <a:ext cx="1828800" cy="2505075"/>
          </a:xfrm>
          <a:prstGeom prst="rect">
            <a:avLst/>
          </a:prstGeom>
        </p:spPr>
      </p:pic>
      <p:pic>
        <p:nvPicPr>
          <p:cNvPr id="9218" name="Picture 2" descr="Risultati immagini per fusill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656056">
            <a:off x="3691692" y="834177"/>
            <a:ext cx="3048000" cy="3048001"/>
          </a:xfrm>
          <a:prstGeom prst="rect">
            <a:avLst/>
          </a:prstGeom>
          <a:noFill/>
        </p:spPr>
      </p:pic>
      <p:pic>
        <p:nvPicPr>
          <p:cNvPr id="9220" name="Picture 4" descr="Risultati immagini per vi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4357694"/>
            <a:ext cx="1904980" cy="1904980"/>
          </a:xfrm>
          <a:prstGeom prst="rect">
            <a:avLst/>
          </a:prstGeom>
          <a:noFill/>
        </p:spPr>
      </p:pic>
      <p:pic>
        <p:nvPicPr>
          <p:cNvPr id="9222" name="Picture 6" descr="Risultati immagini per fossili lumach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5643578"/>
            <a:ext cx="1404947" cy="1053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Tornando al nostro gatto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Insomma, questo gatto è simmetrico o no?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85720" y="1643050"/>
            <a:ext cx="4857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Osservando bene notiamo una piccola macchia alla nostra destra . Questo compromette la simmetria in modo </a:t>
            </a:r>
            <a:r>
              <a:rPr lang="it-IT" sz="2800" i="1" dirty="0" smtClean="0">
                <a:solidFill>
                  <a:srgbClr val="FF0000"/>
                </a:solidFill>
              </a:rPr>
              <a:t>definitivo</a:t>
            </a:r>
            <a:r>
              <a:rPr lang="it-IT" sz="2800" dirty="0" smtClean="0"/>
              <a:t>?</a:t>
            </a:r>
          </a:p>
        </p:txBody>
      </p:sp>
      <p:pic>
        <p:nvPicPr>
          <p:cNvPr id="10" name="Immagine 9" descr="gatto macch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14942" y="2214554"/>
            <a:ext cx="3357586" cy="425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Tornando al nostro gatto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71435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In prima battuta questo gatto è </a:t>
            </a:r>
            <a:r>
              <a:rPr lang="it-IT" sz="2800" i="1" dirty="0" err="1" smtClean="0"/>
              <a:t>chirale</a:t>
            </a:r>
            <a:r>
              <a:rPr lang="it-IT" sz="2800" dirty="0" smtClean="0"/>
              <a:t>. Tutti d’accordo?</a:t>
            </a:r>
          </a:p>
        </p:txBody>
      </p:sp>
      <p:pic>
        <p:nvPicPr>
          <p:cNvPr id="10" name="Immagine 9" descr="gatto macch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3438" y="2214554"/>
            <a:ext cx="3357586" cy="4252913"/>
          </a:xfrm>
          <a:prstGeom prst="rect">
            <a:avLst/>
          </a:prstGeom>
        </p:spPr>
      </p:pic>
      <p:sp>
        <p:nvSpPr>
          <p:cNvPr id="9" name="Dati 8"/>
          <p:cNvSpPr/>
          <p:nvPr/>
        </p:nvSpPr>
        <p:spPr>
          <a:xfrm rot="5400000">
            <a:off x="2214558" y="3857616"/>
            <a:ext cx="5072074" cy="928694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gatto macch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285852" y="2214554"/>
            <a:ext cx="3388092" cy="425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err="1" smtClean="0"/>
              <a:t>Cominciamo…dalla</a:t>
            </a:r>
            <a:r>
              <a:rPr lang="it-IT" dirty="0" smtClean="0"/>
              <a:t> fine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714356"/>
            <a:ext cx="85725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endParaRPr lang="it-IT" sz="3200" dirty="0" smtClean="0"/>
          </a:p>
          <a:p>
            <a:r>
              <a:rPr lang="it-IT" sz="2800" dirty="0" smtClean="0"/>
              <a:t>Vorrei partire subito ringraziando due tra i miei formatori:</a:t>
            </a:r>
          </a:p>
          <a:p>
            <a:endParaRPr lang="it-IT" sz="2800" dirty="0" smtClean="0"/>
          </a:p>
          <a:p>
            <a:r>
              <a:rPr lang="it-IT" sz="2800" b="1" dirty="0" smtClean="0"/>
              <a:t>Prof. Elio </a:t>
            </a:r>
            <a:r>
              <a:rPr lang="it-IT" sz="2800" b="1" dirty="0" err="1" smtClean="0"/>
              <a:t>Fabri</a:t>
            </a:r>
            <a:r>
              <a:rPr lang="it-IT" sz="2800" b="1" dirty="0" smtClean="0"/>
              <a:t> </a:t>
            </a:r>
            <a:r>
              <a:rPr lang="it-IT" sz="2800" dirty="0" smtClean="0"/>
              <a:t>– Facoltà di Fisica, </a:t>
            </a:r>
            <a:r>
              <a:rPr lang="it-IT" sz="2800" dirty="0" err="1" smtClean="0"/>
              <a:t>Univ</a:t>
            </a:r>
            <a:r>
              <a:rPr lang="it-IT" sz="2800" dirty="0" smtClean="0"/>
              <a:t>. Di Pisa</a:t>
            </a:r>
          </a:p>
          <a:p>
            <a:r>
              <a:rPr lang="it-IT" sz="2800" b="1" dirty="0" smtClean="0"/>
              <a:t>Prof. Emilio </a:t>
            </a:r>
            <a:r>
              <a:rPr lang="it-IT" sz="2800" b="1" dirty="0" err="1" smtClean="0"/>
              <a:t>D’Emilio</a:t>
            </a:r>
            <a:r>
              <a:rPr lang="it-IT" sz="2800" b="1" dirty="0" smtClean="0"/>
              <a:t> </a:t>
            </a:r>
            <a:r>
              <a:rPr lang="it-IT" sz="2800" dirty="0" smtClean="0"/>
              <a:t>– Facoltà di Fisica, </a:t>
            </a:r>
            <a:r>
              <a:rPr lang="it-IT" sz="2800" dirty="0" err="1" smtClean="0"/>
              <a:t>Univ</a:t>
            </a:r>
            <a:r>
              <a:rPr lang="it-IT" sz="2800" dirty="0" smtClean="0"/>
              <a:t>. Di Pisa </a:t>
            </a:r>
          </a:p>
          <a:p>
            <a:endParaRPr lang="it-IT" sz="2800" dirty="0" smtClean="0"/>
          </a:p>
          <a:p>
            <a:r>
              <a:rPr lang="it-IT" sz="2800" dirty="0" smtClean="0"/>
              <a:t>Avendo entrambi contribuito in maniera determinante a farmi innamorare della Fisica e dal cui lavoro ho attinto a piene mani per la realizzazione di questo seminario.</a:t>
            </a:r>
          </a:p>
          <a:p>
            <a:endParaRPr lang="it-IT" sz="2800" dirty="0" smtClean="0"/>
          </a:p>
          <a:p>
            <a:r>
              <a:rPr lang="it-IT" sz="2800" dirty="0" smtClean="0"/>
              <a:t>Un sentito grazie ad entrambi.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Ma a parte il </a:t>
            </a:r>
            <a:r>
              <a:rPr lang="it-IT" i="1" dirty="0" smtClean="0"/>
              <a:t>colore del pelo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err="1" smtClean="0"/>
              <a:t>…e</a:t>
            </a:r>
            <a:r>
              <a:rPr lang="it-IT" sz="2800" dirty="0" smtClean="0"/>
              <a:t> la </a:t>
            </a:r>
            <a:r>
              <a:rPr lang="it-IT" sz="2800" b="1" i="1" dirty="0" smtClean="0"/>
              <a:t>posizione</a:t>
            </a:r>
            <a:r>
              <a:rPr lang="it-IT" sz="2800" dirty="0" smtClean="0"/>
              <a:t>? E il </a:t>
            </a:r>
            <a:r>
              <a:rPr lang="it-IT" sz="2800" b="1" i="1" dirty="0" smtClean="0"/>
              <a:t>movimento</a:t>
            </a:r>
            <a:r>
              <a:rPr lang="it-IT" sz="2800" dirty="0" smtClean="0"/>
              <a:t>? Sono tutte domande ingenue che presuppongono processi di </a:t>
            </a:r>
            <a:r>
              <a:rPr lang="it-IT" sz="2800" b="1" i="1" dirty="0" smtClean="0">
                <a:solidFill>
                  <a:srgbClr val="FF0000"/>
                </a:solidFill>
              </a:rPr>
              <a:t>astrazione</a:t>
            </a:r>
            <a:r>
              <a:rPr lang="it-IT" sz="2800" dirty="0" smtClean="0"/>
              <a:t>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42844" y="4500570"/>
            <a:ext cx="87868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“Ecco un aspetto della matematica di grande importanza per chi lavora in campo scientifico: mette ordine nei nostri procedimenti mentali e ce ne fornisce di più generali e sistematici (</a:t>
            </a:r>
            <a:r>
              <a:rPr lang="it-IT" sz="2800" dirty="0" smtClean="0">
                <a:sym typeface="Wingdings" pitchFamily="2" charset="2"/>
              </a:rPr>
              <a:t>adattabili a situazioni nuove)”</a:t>
            </a:r>
          </a:p>
          <a:p>
            <a:pPr algn="r"/>
            <a:r>
              <a:rPr lang="it-IT" i="1" dirty="0" smtClean="0">
                <a:sym typeface="Wingdings" pitchFamily="2" charset="2"/>
              </a:rPr>
              <a:t>(E. </a:t>
            </a:r>
            <a:r>
              <a:rPr lang="it-IT" i="1" dirty="0" err="1" smtClean="0">
                <a:sym typeface="Wingdings" pitchFamily="2" charset="2"/>
              </a:rPr>
              <a:t>Fabri</a:t>
            </a:r>
            <a:r>
              <a:rPr lang="it-IT" i="1" dirty="0" smtClean="0">
                <a:sym typeface="Wingdings" pitchFamily="2" charset="2"/>
              </a:rPr>
              <a:t>, “La candela”, </a:t>
            </a:r>
            <a:r>
              <a:rPr lang="it-IT" i="1" dirty="0" err="1" smtClean="0">
                <a:sym typeface="Wingdings" pitchFamily="2" charset="2"/>
              </a:rPr>
              <a:t>num</a:t>
            </a:r>
            <a:r>
              <a:rPr lang="it-IT" i="1" dirty="0" smtClean="0">
                <a:sym typeface="Wingdings" pitchFamily="2" charset="2"/>
              </a:rPr>
              <a:t>. 5, sett. 1993)</a:t>
            </a:r>
            <a:endParaRPr lang="it-IT" i="1" dirty="0" smtClean="0"/>
          </a:p>
        </p:txBody>
      </p:sp>
      <p:pic>
        <p:nvPicPr>
          <p:cNvPr id="11" name="Immagine 10" descr="gatto macch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7675" y="2428868"/>
            <a:ext cx="1643074" cy="2081212"/>
          </a:xfrm>
          <a:prstGeom prst="rect">
            <a:avLst/>
          </a:prstGeom>
        </p:spPr>
      </p:pic>
      <p:sp>
        <p:nvSpPr>
          <p:cNvPr id="12" name="Freccia a destra 11"/>
          <p:cNvSpPr/>
          <p:nvPr/>
        </p:nvSpPr>
        <p:spPr>
          <a:xfrm>
            <a:off x="2476501" y="3286124"/>
            <a:ext cx="142876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silhouette gat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9575" y="2428868"/>
            <a:ext cx="1033966" cy="1964262"/>
          </a:xfrm>
          <a:prstGeom prst="rect">
            <a:avLst/>
          </a:prstGeom>
        </p:spPr>
      </p:pic>
      <p:sp>
        <p:nvSpPr>
          <p:cNvPr id="10" name="Freccia a destra 9"/>
          <p:cNvSpPr/>
          <p:nvPr/>
        </p:nvSpPr>
        <p:spPr>
          <a:xfrm>
            <a:off x="5334021" y="3286124"/>
            <a:ext cx="142876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viso di ga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06" y="2428868"/>
            <a:ext cx="1135571" cy="219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Ma quindi la risposta per il gatto è?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142873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endParaRPr lang="it-IT" sz="2800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285720" y="128586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fisico potrebbe dire che il gatto è simmetrico </a:t>
            </a:r>
            <a:r>
              <a:rPr lang="it-IT" sz="2800" b="1" i="1" dirty="0" smtClean="0">
                <a:solidFill>
                  <a:srgbClr val="FF0000"/>
                </a:solidFill>
              </a:rPr>
              <a:t>in buona approssimazione</a:t>
            </a:r>
            <a:r>
              <a:rPr lang="it-IT" sz="2800" dirty="0" smtClean="0"/>
              <a:t>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5720" y="250030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“Ma buona </a:t>
            </a:r>
            <a:r>
              <a:rPr lang="it-IT" sz="2800" b="1" dirty="0" smtClean="0"/>
              <a:t>PER CHI</a:t>
            </a:r>
            <a:r>
              <a:rPr lang="it-IT" sz="2800" dirty="0" smtClean="0"/>
              <a:t>, o </a:t>
            </a:r>
            <a:r>
              <a:rPr lang="it-IT" sz="2800" b="1" dirty="0" smtClean="0"/>
              <a:t>PER COSA</a:t>
            </a:r>
            <a:r>
              <a:rPr lang="it-IT" sz="2800" dirty="0" smtClean="0"/>
              <a:t>?”</a:t>
            </a:r>
          </a:p>
          <a:p>
            <a:endParaRPr lang="it-IT" sz="2800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57158" y="3500438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Per l’uso che ne dobbiamo fare!!! Conoscete la barzelletta delle scommesse sui cavalli? Quello è un esempio di cattivo uso!</a:t>
            </a:r>
          </a:p>
          <a:p>
            <a:endParaRPr lang="it-IT" sz="2800" dirty="0" smtClean="0"/>
          </a:p>
        </p:txBody>
      </p:sp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2"/>
          <a:srcRect t="9302" b="16279"/>
          <a:stretch>
            <a:fillRect/>
          </a:stretch>
        </p:blipFill>
        <p:spPr bwMode="auto">
          <a:xfrm>
            <a:off x="5500694" y="4429132"/>
            <a:ext cx="3071834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Una definizione di simmetria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2143116"/>
            <a:ext cx="878687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E’ dovuta a H. </a:t>
            </a:r>
            <a:r>
              <a:rPr lang="it-IT" sz="2800" dirty="0" err="1" smtClean="0"/>
              <a:t>Weyl</a:t>
            </a:r>
            <a:r>
              <a:rPr lang="it-IT" sz="2800" dirty="0" smtClean="0"/>
              <a:t> (1885 –1955) e in sostanza ci dice:</a:t>
            </a:r>
          </a:p>
          <a:p>
            <a:r>
              <a:rPr lang="it-IT" sz="2800" dirty="0" smtClean="0">
                <a:sym typeface="Wingdings" pitchFamily="2" charset="2"/>
              </a:rPr>
              <a:t>qualcosa è simmetrico se, dopo che l’abbiamo sottoposto </a:t>
            </a:r>
            <a:r>
              <a:rPr lang="it-IT" sz="2800" b="1" i="1" dirty="0" smtClean="0">
                <a:sym typeface="Wingdings" pitchFamily="2" charset="2"/>
              </a:rPr>
              <a:t>ad una certa operazione</a:t>
            </a:r>
            <a:r>
              <a:rPr lang="it-IT" sz="2800" dirty="0" smtClean="0">
                <a:sym typeface="Wingdings" pitchFamily="2" charset="2"/>
              </a:rPr>
              <a:t>, resta uguale.</a:t>
            </a:r>
          </a:p>
          <a:p>
            <a:endParaRPr lang="it-IT" sz="2800" dirty="0" smtClean="0">
              <a:sym typeface="Wingdings" pitchFamily="2" charset="2"/>
            </a:endParaRPr>
          </a:p>
          <a:p>
            <a:r>
              <a:rPr lang="it-IT" sz="2000" dirty="0" smtClean="0">
                <a:sym typeface="Wingdings" pitchFamily="2" charset="2"/>
              </a:rPr>
              <a:t>da R. Feynman, “Sei pezzi meno facili”</a:t>
            </a:r>
          </a:p>
          <a:p>
            <a:endParaRPr lang="it-IT" sz="2000" dirty="0" smtClean="0">
              <a:sym typeface="Wingdings" pitchFamily="2" charset="2"/>
            </a:endParaRPr>
          </a:p>
          <a:p>
            <a:endParaRPr lang="it-IT" sz="2000" dirty="0" smtClean="0">
              <a:sym typeface="Wingdings" pitchFamily="2" charset="2"/>
            </a:endParaRPr>
          </a:p>
          <a:p>
            <a:endParaRPr lang="it-IT" sz="2000" dirty="0" smtClean="0">
              <a:sym typeface="Wingdings" pitchFamily="2" charset="2"/>
            </a:endParaRPr>
          </a:p>
          <a:p>
            <a:endParaRPr lang="it-IT" sz="2000" dirty="0" smtClean="0">
              <a:sym typeface="Wingdings" pitchFamily="2" charset="2"/>
            </a:endParaRPr>
          </a:p>
          <a:p>
            <a:endParaRPr lang="it-IT" sz="2000" dirty="0" smtClean="0">
              <a:sym typeface="Wingdings" pitchFamily="2" charset="2"/>
            </a:endParaRPr>
          </a:p>
        </p:txBody>
      </p:sp>
      <p:pic>
        <p:nvPicPr>
          <p:cNvPr id="277506" name="Picture 2" descr="Risultati immagini per wey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3929066"/>
            <a:ext cx="2095500" cy="2171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Qualche esempio di simmetrie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428736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Diciamo che il </a:t>
            </a:r>
            <a:r>
              <a:rPr lang="it-IT" sz="2800" dirty="0" err="1" smtClean="0"/>
              <a:t>CD</a:t>
            </a:r>
            <a:r>
              <a:rPr lang="it-IT" sz="2800" dirty="0" smtClean="0"/>
              <a:t> è invariante per rotazioni di qualsiasi angolo attorno all’asse del “buco”.</a:t>
            </a:r>
            <a:endParaRPr lang="it-IT" sz="2800" dirty="0" smtClean="0">
              <a:sym typeface="Wingdings" pitchFamily="2" charset="2"/>
            </a:endParaRPr>
          </a:p>
        </p:txBody>
      </p:sp>
      <p:pic>
        <p:nvPicPr>
          <p:cNvPr id="41986" name="Picture 2" descr="Risultati immagini per C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2428868"/>
            <a:ext cx="2071702" cy="2071702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14282" y="4643446"/>
            <a:ext cx="87868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fisica si parla di “simmetria continua per rotazioni”.</a:t>
            </a:r>
          </a:p>
          <a:p>
            <a:r>
              <a:rPr lang="it-IT" sz="2800" dirty="0" smtClean="0"/>
              <a:t>Il </a:t>
            </a:r>
            <a:r>
              <a:rPr lang="it-IT" sz="2800" dirty="0" err="1" smtClean="0"/>
              <a:t>CD</a:t>
            </a:r>
            <a:r>
              <a:rPr lang="it-IT" sz="2800" dirty="0" smtClean="0"/>
              <a:t> è schematizzabile come un cilindro cavo piatto.</a:t>
            </a:r>
          </a:p>
          <a:p>
            <a:r>
              <a:rPr lang="it-IT" sz="2800" b="1" dirty="0" smtClean="0">
                <a:solidFill>
                  <a:srgbClr val="FF0000"/>
                </a:solidFill>
                <a:sym typeface="Wingdings" pitchFamily="2" charset="2"/>
              </a:rPr>
              <a:t>Se ruoto il cilindro, la nuova configurazione non si distingue da quella iniziale.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Perché la simmetria semplifica anche i problemi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285860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ym typeface="Wingdings" pitchFamily="2" charset="2"/>
              </a:rPr>
              <a:t>Problema</a:t>
            </a:r>
            <a:r>
              <a:rPr lang="it-IT" sz="2800" dirty="0" smtClean="0">
                <a:sym typeface="Wingdings" pitchFamily="2" charset="2"/>
              </a:rPr>
              <a:t>: descrivere il campo </a:t>
            </a:r>
            <a:r>
              <a:rPr lang="it-IT" sz="2800" dirty="0" smtClean="0">
                <a:sym typeface="Wingdings" pitchFamily="2" charset="2"/>
              </a:rPr>
              <a:t>elettrico intorno </a:t>
            </a:r>
            <a:r>
              <a:rPr lang="it-IT" sz="2800" dirty="0" smtClean="0">
                <a:sym typeface="Wingdings" pitchFamily="2" charset="2"/>
              </a:rPr>
              <a:t>ad una carica.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7126" y="2285992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it-IT" sz="2800" dirty="0" smtClean="0"/>
              <a:t>Carica assimilata ad una “pallina minuscola” (sfera)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57126" y="271462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it-IT" sz="2800" dirty="0" smtClean="0"/>
              <a:t>Sfera </a:t>
            </a:r>
            <a:r>
              <a:rPr lang="it-IT" sz="2800" dirty="0" smtClean="0">
                <a:sym typeface="Wingdings" pitchFamily="2" charset="2"/>
              </a:rPr>
              <a:t> Simmetria sotto qualsiasi rotazione 3D</a:t>
            </a:r>
            <a:r>
              <a:rPr lang="it-IT" sz="2800" dirty="0" smtClean="0"/>
              <a:t>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7126" y="3143248"/>
            <a:ext cx="8786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3"/>
            </a:pPr>
            <a:r>
              <a:rPr lang="it-IT" sz="2800" dirty="0" smtClean="0"/>
              <a:t>Simmetria </a:t>
            </a:r>
            <a:r>
              <a:rPr lang="it-IT" sz="2800" dirty="0" smtClean="0">
                <a:sym typeface="Wingdings" pitchFamily="2" charset="2"/>
              </a:rPr>
              <a:t> IPOTESI: </a:t>
            </a:r>
            <a:r>
              <a:rPr lang="it-IT" sz="2800" dirty="0" smtClean="0">
                <a:solidFill>
                  <a:srgbClr val="FF0000"/>
                </a:solidFill>
                <a:sym typeface="Wingdings" pitchFamily="2" charset="2"/>
              </a:rPr>
              <a:t>La soluzione rispetta questa simmetria!</a:t>
            </a:r>
          </a:p>
          <a:p>
            <a:pPr marL="514350" indent="-514350">
              <a:buAutoNum type="arabicPeriod" startAt="3"/>
            </a:pPr>
            <a:endParaRPr lang="it-IT" sz="2800" dirty="0" smtClean="0">
              <a:sym typeface="Wingdings" pitchFamily="2" charset="2"/>
            </a:endParaRPr>
          </a:p>
          <a:p>
            <a:pPr marL="514350" indent="-514350">
              <a:buAutoNum type="arabicPeriod" startAt="3"/>
            </a:pPr>
            <a:endParaRPr lang="it-IT" sz="2800" dirty="0" smtClean="0">
              <a:sym typeface="Wingdings" pitchFamily="2" charset="2"/>
            </a:endParaRPr>
          </a:p>
          <a:p>
            <a:pPr marL="514350" indent="-514350"/>
            <a:r>
              <a:rPr lang="it-IT" sz="2800" dirty="0" smtClean="0">
                <a:sym typeface="Wingdings" pitchFamily="2" charset="2"/>
              </a:rPr>
              <a:t>E </a:t>
            </a:r>
            <a:r>
              <a:rPr lang="it-IT" sz="2800" dirty="0" err="1" smtClean="0">
                <a:sym typeface="Wingdings" pitchFamily="2" charset="2"/>
              </a:rPr>
              <a:t>infatti…</a:t>
            </a:r>
            <a:endParaRPr lang="it-IT" sz="2800" dirty="0" smtClean="0"/>
          </a:p>
        </p:txBody>
      </p:sp>
      <p:pic>
        <p:nvPicPr>
          <p:cNvPr id="11" name="Immagine 10" descr="220px-Linee_di_flusso_positive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3714752"/>
            <a:ext cx="2714644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1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/>
              <a:t>Quando la simmetria è un’astrazione </a:t>
            </a:r>
            <a:r>
              <a:rPr lang="it-IT" sz="3200" dirty="0" err="1" smtClean="0"/>
              <a:t>plausibile…</a:t>
            </a:r>
            <a:endParaRPr lang="it-IT" sz="3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2844" y="128586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…i</a:t>
            </a:r>
            <a:r>
              <a:rPr lang="it-IT" sz="2800" dirty="0" smtClean="0"/>
              <a:t> nostri modelli sono più semplici!</a:t>
            </a:r>
            <a:endParaRPr lang="it-IT" sz="2800" dirty="0" smtClean="0">
              <a:sym typeface="Wingdings" pitchFamily="2" charset="2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2" name="Immagine 11" descr="campo-gravitazionale-terrest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357430"/>
            <a:ext cx="3209938" cy="3209938"/>
          </a:xfrm>
          <a:prstGeom prst="rect">
            <a:avLst/>
          </a:prstGeom>
        </p:spPr>
      </p:pic>
      <p:pic>
        <p:nvPicPr>
          <p:cNvPr id="6" name="Immagine 5" descr="blackhol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2357430"/>
            <a:ext cx="4918212" cy="255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Ancora un altro tipo di simmetria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428736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segnale di sorgenti radioattive, ispirato al trifoglio, ha anche una simmetria discreta (i matematici direbbero: rotazionale di ordine 3).</a:t>
            </a:r>
            <a:endParaRPr lang="it-IT" sz="2800" dirty="0" smtClean="0">
              <a:sym typeface="Wingdings" pitchFamily="2" charset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14282" y="5906176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DOMANDA</a:t>
            </a:r>
            <a:r>
              <a:rPr lang="it-IT" sz="2800" dirty="0" smtClean="0"/>
              <a:t>: quali altre simmetrie?</a:t>
            </a:r>
            <a:endParaRPr lang="it-IT" sz="2800" dirty="0" smtClean="0">
              <a:sym typeface="Wingdings" pitchFamily="2" charset="2"/>
            </a:endParaRPr>
          </a:p>
        </p:txBody>
      </p:sp>
      <p:pic>
        <p:nvPicPr>
          <p:cNvPr id="44034" name="Picture 2" descr="Risultati immagini per simbolo radioattivitÃ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571744"/>
            <a:ext cx="3429024" cy="3008189"/>
          </a:xfrm>
          <a:prstGeom prst="rect">
            <a:avLst/>
          </a:prstGeom>
          <a:noFill/>
        </p:spPr>
      </p:pic>
      <p:pic>
        <p:nvPicPr>
          <p:cNvPr id="44036" name="Picture 4" descr="Risultati immagini per trifogl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2000232" y="3000371"/>
            <a:ext cx="2850983" cy="2726253"/>
          </a:xfrm>
          <a:prstGeom prst="rect">
            <a:avLst/>
          </a:prstGeom>
          <a:noFill/>
        </p:spPr>
      </p:pic>
      <p:cxnSp>
        <p:nvCxnSpPr>
          <p:cNvPr id="10" name="Connettore 1 9"/>
          <p:cNvCxnSpPr>
            <a:endCxn id="44034" idx="2"/>
          </p:cNvCxnSpPr>
          <p:nvPr/>
        </p:nvCxnSpPr>
        <p:spPr>
          <a:xfrm rot="5400000">
            <a:off x="5603955" y="4040119"/>
            <a:ext cx="3079627" cy="1588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5572132" y="3571876"/>
            <a:ext cx="3357586" cy="2000264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5500694" y="3571876"/>
            <a:ext cx="3214710" cy="192882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 smtClean="0"/>
              <a:t>…e</a:t>
            </a:r>
            <a:r>
              <a:rPr lang="it-IT" dirty="0" smtClean="0"/>
              <a:t> il relativo esempio di ausilio per i problemi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428736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ESERCIZIO</a:t>
            </a:r>
            <a:r>
              <a:rPr lang="it-IT" sz="2800" dirty="0" smtClean="0"/>
              <a:t>: quanto vale il campo elettrico al centro del triangolo equilatero che ha ai vertici tre cariche uguali?</a:t>
            </a:r>
            <a:endParaRPr lang="it-IT" sz="2800" dirty="0" smtClean="0">
              <a:sym typeface="Wingdings" pitchFamily="2" charset="2"/>
            </a:endParaRPr>
          </a:p>
        </p:txBody>
      </p:sp>
      <p:pic>
        <p:nvPicPr>
          <p:cNvPr id="44036" name="Picture 4" descr="Risultati immagini per trifogl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000232" y="3000371"/>
            <a:ext cx="2850983" cy="2726253"/>
          </a:xfrm>
          <a:prstGeom prst="rect">
            <a:avLst/>
          </a:prstGeom>
          <a:noFill/>
        </p:spPr>
      </p:pic>
      <p:pic>
        <p:nvPicPr>
          <p:cNvPr id="86020" name="Picture 4" descr="Risultati immagini per somma di campi elettrici triango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928934"/>
            <a:ext cx="3357586" cy="2734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Dimostrazione per assurdo</a:t>
            </a:r>
            <a:endParaRPr lang="it-IT" dirty="0"/>
          </a:p>
        </p:txBody>
      </p:sp>
      <p:pic>
        <p:nvPicPr>
          <p:cNvPr id="14" name="Immagine 13" descr="Triang eq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75" y="3000372"/>
            <a:ext cx="3277058" cy="3419953"/>
          </a:xfrm>
          <a:prstGeom prst="rect">
            <a:avLst/>
          </a:prstGeom>
        </p:spPr>
      </p:pic>
      <p:pic>
        <p:nvPicPr>
          <p:cNvPr id="15" name="Immagine 14" descr="Triang eq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177430">
            <a:off x="4872676" y="3345685"/>
            <a:ext cx="3277058" cy="3419953"/>
          </a:xfrm>
          <a:prstGeom prst="rect">
            <a:avLst/>
          </a:prstGeom>
        </p:spPr>
      </p:pic>
      <p:pic>
        <p:nvPicPr>
          <p:cNvPr id="783366" name="Picture 6" descr="Risultati immagini per freccia che gi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42721">
            <a:off x="3776324" y="2919076"/>
            <a:ext cx="1711247" cy="1711247"/>
          </a:xfrm>
          <a:prstGeom prst="rect">
            <a:avLst/>
          </a:prstGeom>
          <a:noFill/>
        </p:spPr>
      </p:pic>
      <p:sp>
        <p:nvSpPr>
          <p:cNvPr id="18" name="CasellaDiTesto 17"/>
          <p:cNvSpPr txBox="1"/>
          <p:nvPr/>
        </p:nvSpPr>
        <p:spPr>
          <a:xfrm>
            <a:off x="214282" y="1428736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Ipotizziamo una direzione per il campo. Se ruoto il triangolo di 120° lui rimane uguale a se stesso, mentre la soluzione sarà ruotata!</a:t>
            </a:r>
            <a:endParaRPr lang="it-IT" sz="28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8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Un altro </a:t>
            </a:r>
            <a:r>
              <a:rPr lang="it-IT" dirty="0" err="1" smtClean="0"/>
              <a:t>esempio…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428736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metano (CH</a:t>
            </a:r>
            <a:r>
              <a:rPr lang="it-IT" sz="2800" baseline="-25000" dirty="0" smtClean="0"/>
              <a:t>4</a:t>
            </a:r>
            <a:r>
              <a:rPr lang="it-IT" sz="2800" dirty="0" smtClean="0"/>
              <a:t>): lo si rappresenta universalmente come un tetraedro. La figura non varia per rotazioni “rigide” che mandano vertici in vertici. </a:t>
            </a:r>
            <a:endParaRPr lang="it-IT" sz="2800" dirty="0" smtClean="0">
              <a:sym typeface="Wingdings" pitchFamily="2" charset="2"/>
            </a:endParaRPr>
          </a:p>
        </p:txBody>
      </p:sp>
      <p:pic>
        <p:nvPicPr>
          <p:cNvPr id="45058" name="Picture 2" descr="Risultati immagini per molecola met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928934"/>
            <a:ext cx="2357453" cy="2752327"/>
          </a:xfrm>
          <a:prstGeom prst="rect">
            <a:avLst/>
          </a:prstGeom>
          <a:noFill/>
        </p:spPr>
      </p:pic>
      <p:pic>
        <p:nvPicPr>
          <p:cNvPr id="45060" name="Picture 4" descr="Risultati immagini per tetraedr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</a:blip>
          <a:srcRect b="8696"/>
          <a:stretch>
            <a:fillRect/>
          </a:stretch>
        </p:blipFill>
        <p:spPr bwMode="auto">
          <a:xfrm>
            <a:off x="5214942" y="2714620"/>
            <a:ext cx="3286148" cy="3000396"/>
          </a:xfrm>
          <a:prstGeom prst="rect">
            <a:avLst/>
          </a:prstGeom>
          <a:noFill/>
        </p:spPr>
      </p:pic>
      <p:sp>
        <p:nvSpPr>
          <p:cNvPr id="8" name="Freccia a destra 7"/>
          <p:cNvSpPr/>
          <p:nvPr/>
        </p:nvSpPr>
        <p:spPr>
          <a:xfrm>
            <a:off x="4000496" y="3929066"/>
            <a:ext cx="142876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E un saluto anche lui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5720" y="785794"/>
            <a:ext cx="8572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Richard P. Feynman (1918-1988), ispiratore di generazioni di fisici anche nel senso della didattica.</a:t>
            </a:r>
          </a:p>
        </p:txBody>
      </p:sp>
      <p:pic>
        <p:nvPicPr>
          <p:cNvPr id="5" name="Immagine 4" descr="Feyn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285992"/>
            <a:ext cx="4214818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…e</a:t>
            </a:r>
            <a:r>
              <a:rPr lang="it-IT" dirty="0" smtClean="0"/>
              <a:t> la sua utilità “in natura”!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428736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travatura reticolare permette calcoli più snelli grazie alle proprietà di simmetria! Se non ci </a:t>
            </a:r>
            <a:r>
              <a:rPr lang="it-IT" sz="2800" dirty="0" err="1" smtClean="0"/>
              <a:t>credete…</a:t>
            </a:r>
            <a:endParaRPr lang="it-IT" sz="2800" dirty="0" smtClean="0">
              <a:sym typeface="Wingdings" pitchFamily="2" charset="2"/>
            </a:endParaRPr>
          </a:p>
        </p:txBody>
      </p:sp>
      <p:pic>
        <p:nvPicPr>
          <p:cNvPr id="45060" name="Picture 4" descr="Risultati immagini per tetraedr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EB"/>
              </a:clrFrom>
              <a:clrTo>
                <a:srgbClr val="FFFFEB">
                  <a:alpha val="0"/>
                </a:srgbClr>
              </a:clrTo>
            </a:clrChange>
          </a:blip>
          <a:srcRect b="8696"/>
          <a:stretch>
            <a:fillRect/>
          </a:stretch>
        </p:blipFill>
        <p:spPr bwMode="auto">
          <a:xfrm>
            <a:off x="214282" y="3000372"/>
            <a:ext cx="3286148" cy="3000396"/>
          </a:xfrm>
          <a:prstGeom prst="rect">
            <a:avLst/>
          </a:prstGeom>
          <a:noFill/>
        </p:spPr>
      </p:pic>
      <p:pic>
        <p:nvPicPr>
          <p:cNvPr id="1026" name="Picture 2" descr="Risultati immagini per travatura reticola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857496"/>
            <a:ext cx="4786346" cy="3621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it-IT" sz="3200" dirty="0" err="1" smtClean="0"/>
              <a:t>…applichiamo</a:t>
            </a:r>
            <a:r>
              <a:rPr lang="it-IT" sz="3200" dirty="0" smtClean="0"/>
              <a:t> la simmetria per risolvere questo problema!</a:t>
            </a:r>
            <a:endParaRPr lang="it-IT" sz="3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428736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Che peso si scarica sulla gamba n. 1 del tavolo?</a:t>
            </a:r>
            <a:endParaRPr lang="it-IT" sz="2800" dirty="0" smtClean="0">
              <a:sym typeface="Wingdings" pitchFamily="2" charset="2"/>
            </a:endParaRPr>
          </a:p>
        </p:txBody>
      </p:sp>
      <p:pic>
        <p:nvPicPr>
          <p:cNvPr id="51202" name="Picture 2" descr="Tavolo Eros Bar Ristorante da 80 gamba quadra noce per casa, ristoranti, pizzerie, comunitÃ  e bar OFFERTE MI-TAV-BAR-NOCE 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AF5"/>
              </a:clrFrom>
              <a:clrTo>
                <a:srgbClr val="F9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1714488"/>
            <a:ext cx="4048125" cy="4048125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1857356" y="5143512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1</a:t>
            </a:r>
            <a:endParaRPr lang="it-IT" sz="2800" b="1" dirty="0" smtClean="0">
              <a:sym typeface="Wingdings" pitchFamily="2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00100" y="4143380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2</a:t>
            </a:r>
            <a:endParaRPr lang="it-IT" sz="2800" b="1" dirty="0" smtClean="0">
              <a:sym typeface="Wingdings" pitchFamily="2" charset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14876" y="4714884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3</a:t>
            </a:r>
            <a:endParaRPr lang="it-IT" sz="2800" b="1" dirty="0" smtClean="0">
              <a:sym typeface="Wingdings" pitchFamily="2" charset="2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571868" y="3857628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4</a:t>
            </a:r>
            <a:endParaRPr lang="it-IT" sz="2800" b="1" dirty="0" smtClean="0">
              <a:sym typeface="Wingdings" pitchFamily="2" charset="2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5929322" y="3429000"/>
          <a:ext cx="2323995" cy="1176343"/>
        </p:xfrm>
        <a:graphic>
          <a:graphicData uri="http://schemas.openxmlformats.org/presentationml/2006/ole">
            <p:oleObj spid="_x0000_s51203" name="Equazione" r:id="rId4" imgW="774364" imgH="393529" progId="Equation.3">
              <p:embed/>
            </p:oleObj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6215074" y="2786058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Risposta:</a:t>
            </a:r>
            <a:endParaRPr lang="it-IT" sz="3200" b="1" dirty="0" smtClean="0">
              <a:sym typeface="Wingdings" pitchFamily="2" charset="2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42910" y="5929330"/>
            <a:ext cx="8143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err="1" smtClean="0"/>
              <a:t>…ottenuta</a:t>
            </a:r>
            <a:r>
              <a:rPr lang="it-IT" sz="2800" dirty="0" smtClean="0"/>
              <a:t> solo con argomentazioni di simmetria!</a:t>
            </a:r>
            <a:endParaRPr lang="it-IT" sz="28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Risultati immagini per pala eol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928802"/>
            <a:ext cx="7072362" cy="4714908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/>
              <a:t>Simmetrie nel mondo tecnologico</a:t>
            </a:r>
            <a:endParaRPr lang="it-IT" sz="3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2844" y="128586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Quale delle tre pale capta in media più energia?</a:t>
            </a:r>
            <a:endParaRPr lang="it-IT" sz="2800" dirty="0" smtClean="0">
              <a:sym typeface="Wingdings" pitchFamily="2" charset="2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857620" y="2714620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1</a:t>
            </a:r>
            <a:endParaRPr lang="it-IT" sz="2800" b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429388" y="2214554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2</a:t>
            </a:r>
            <a:endParaRPr lang="it-IT" sz="2800" b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429388" y="4357694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3</a:t>
            </a:r>
            <a:endParaRPr lang="it-IT" sz="2800" b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857224" y="6000768"/>
            <a:ext cx="6358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95000"/>
                  </a:schemeClr>
                </a:solidFill>
              </a:rPr>
              <a:t>L’energia captata è </a:t>
            </a:r>
            <a:r>
              <a:rPr lang="it-IT" sz="2800" dirty="0" err="1" smtClean="0">
                <a:solidFill>
                  <a:schemeClr val="bg1">
                    <a:lumMod val="95000"/>
                  </a:schemeClr>
                </a:solidFill>
              </a:rPr>
              <a:t>equiripartita</a:t>
            </a:r>
            <a:r>
              <a:rPr lang="it-IT" sz="2800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lang="it-IT" sz="2800" dirty="0" smtClean="0">
              <a:solidFill>
                <a:schemeClr val="bg1">
                  <a:lumMod val="95000"/>
                </a:schemeClr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/>
              <a:t>Simmetrie nel gioco d’azzardo</a:t>
            </a:r>
            <a:endParaRPr lang="it-IT" sz="3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428736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Quale la probabilità che esca una data faccia?  </a:t>
            </a:r>
            <a:endParaRPr lang="it-IT" sz="2800" dirty="0" smtClean="0">
              <a:sym typeface="Wingdings" pitchFamily="2" charset="2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6410325" y="3071810"/>
          <a:ext cx="1219200" cy="1176338"/>
        </p:xfrm>
        <a:graphic>
          <a:graphicData uri="http://schemas.openxmlformats.org/presentationml/2006/ole">
            <p:oleObj spid="_x0000_s335874" name="Equazione" r:id="rId3" imgW="406080" imgH="393480" progId="Equation.3">
              <p:embed/>
            </p:oleObj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6143636" y="2428868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Risposta:</a:t>
            </a:r>
            <a:endParaRPr lang="it-IT" sz="3200" b="1" dirty="0" smtClean="0">
              <a:sym typeface="Wingdings" pitchFamily="2" charset="2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00034" y="5286388"/>
            <a:ext cx="8143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err="1" smtClean="0"/>
              <a:t>…il</a:t>
            </a:r>
            <a:r>
              <a:rPr lang="it-IT" sz="2800" dirty="0" smtClean="0"/>
              <a:t> cubo (esaedro) è un solido platonico, simmetrico!</a:t>
            </a:r>
            <a:endParaRPr lang="it-IT" sz="2800" dirty="0" smtClean="0">
              <a:sym typeface="Wingdings" pitchFamily="2" charset="2"/>
            </a:endParaRPr>
          </a:p>
        </p:txBody>
      </p:sp>
      <p:pic>
        <p:nvPicPr>
          <p:cNvPr id="13" name="Immagine 12" descr="dado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2285992"/>
            <a:ext cx="3473564" cy="279082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57158" y="5786454"/>
            <a:ext cx="8143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 err="1" smtClean="0"/>
              <a:t>N.B</a:t>
            </a:r>
            <a:r>
              <a:rPr lang="it-IT" sz="2800" b="1" dirty="0" smtClean="0"/>
              <a:t>: qui l’astrazione è ancora più evidente: le facce NON sono identiche!</a:t>
            </a:r>
            <a:endParaRPr lang="it-IT" sz="2800" b="1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allAtOnce"/>
      <p:bldP spid="14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Combinando più simmetrie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1214422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problema delle due cariche identiche: singolarmente sono a simmetria sferica che deve essere “</a:t>
            </a:r>
            <a:r>
              <a:rPr lang="it-IT" sz="2800" dirty="0" err="1" smtClean="0"/>
              <a:t>riarrangiata</a:t>
            </a:r>
            <a:r>
              <a:rPr lang="it-IT" sz="2800" dirty="0" smtClean="0"/>
              <a:t>” con la nuova simmetria speculare:</a:t>
            </a:r>
            <a:endParaRPr lang="it-IT" sz="2800" b="1" dirty="0" smtClean="0">
              <a:solidFill>
                <a:srgbClr val="00B050"/>
              </a:solidFill>
            </a:endParaRPr>
          </a:p>
        </p:txBody>
      </p:sp>
      <p:pic>
        <p:nvPicPr>
          <p:cNvPr id="7" name="Immagine 6" descr="campo due cariche pi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2643182"/>
            <a:ext cx="4357718" cy="310250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85720" y="5786454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Questo fornisce utilissime informazioni </a:t>
            </a:r>
            <a:r>
              <a:rPr lang="it-IT" sz="2800" i="1" dirty="0" smtClean="0"/>
              <a:t>qualitative</a:t>
            </a:r>
            <a:r>
              <a:rPr lang="it-IT" sz="2800" dirty="0" smtClean="0"/>
              <a:t> sul campo </a:t>
            </a:r>
            <a:r>
              <a:rPr lang="it-IT" sz="2800" i="1" dirty="0" smtClean="0"/>
              <a:t>senza fare un calcolo</a:t>
            </a:r>
            <a:r>
              <a:rPr lang="it-IT" sz="2800" dirty="0" smtClean="0"/>
              <a:t>.</a:t>
            </a:r>
            <a:endParaRPr lang="it-IT" sz="2800" b="1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Perché abbiamo parlato di simmetrie?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4282" y="2143116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simmetria è una delle </a:t>
            </a:r>
            <a:r>
              <a:rPr lang="it-IT" sz="2800" i="1" dirty="0" smtClean="0">
                <a:solidFill>
                  <a:srgbClr val="FF0000"/>
                </a:solidFill>
              </a:rPr>
              <a:t>possibili risorse </a:t>
            </a:r>
            <a:r>
              <a:rPr lang="it-IT" sz="2800" dirty="0" smtClean="0"/>
              <a:t>da mettere in campo nel processo di schematizzazione/astrazione.</a:t>
            </a:r>
          </a:p>
          <a:p>
            <a:r>
              <a:rPr lang="it-IT" sz="2800" b="1" dirty="0" smtClean="0">
                <a:sym typeface="Wingdings" pitchFamily="2" charset="2"/>
              </a:rPr>
              <a:t>Ricordiamo: ma non è l’unica</a:t>
            </a:r>
            <a:r>
              <a:rPr lang="it-IT" sz="2800" dirty="0" smtClean="0">
                <a:sym typeface="Wingdings" pitchFamily="2" charset="2"/>
              </a:rPr>
              <a:t>!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57158" y="4857760"/>
            <a:ext cx="86439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 marL="1612900" indent="-1612900"/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ATTIVITA’: scegliere un oggetto e procedere ad una sua schematizzazione.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Proprietà dei modelli fisici (1)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Abbiamo dunque scoperto, senza nemmeno </a:t>
            </a:r>
            <a:r>
              <a:rPr lang="it-IT" sz="2800" i="1" dirty="0" smtClean="0"/>
              <a:t>accorgercene</a:t>
            </a:r>
            <a:r>
              <a:rPr lang="it-IT" sz="2800" dirty="0" smtClean="0"/>
              <a:t>, alcuni aspetti fondamentali della </a:t>
            </a:r>
            <a:r>
              <a:rPr lang="it-IT" sz="2800" dirty="0" err="1" smtClean="0"/>
              <a:t>modellizzazione</a:t>
            </a:r>
            <a:r>
              <a:rPr lang="it-IT" sz="2800" dirty="0" smtClean="0"/>
              <a:t> in fisica: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00002" y="2786058"/>
            <a:ext cx="86439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ü"/>
            </a:pPr>
            <a:r>
              <a:rPr lang="it-IT" sz="3200" dirty="0" smtClean="0"/>
              <a:t>Astrazione</a:t>
            </a:r>
          </a:p>
          <a:p>
            <a:pPr>
              <a:buFont typeface="Wingdings" pitchFamily="2" charset="2"/>
              <a:buChar char="ü"/>
            </a:pPr>
            <a:r>
              <a:rPr lang="it-IT" sz="3200" dirty="0" smtClean="0"/>
              <a:t>Schematizzazione</a:t>
            </a:r>
          </a:p>
          <a:p>
            <a:pPr>
              <a:buFont typeface="Wingdings" pitchFamily="2" charset="2"/>
              <a:buChar char="ü"/>
            </a:pPr>
            <a:r>
              <a:rPr lang="it-IT" sz="3200" dirty="0" smtClean="0"/>
              <a:t>Semplificazione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02" y="4786322"/>
            <a:ext cx="8286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Utilizzare questa proprietà del modello significa spesso semplificare i problemi!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Attività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2000240"/>
            <a:ext cx="86439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Proviamo a schematizzare qualche situazione fisica elementare.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02" y="4786322"/>
            <a:ext cx="828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Nelle prossime slide è pronto un esempio.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Domandiamoci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1785926"/>
            <a:ext cx="86439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Come i nostri alunni schematizzerebbero “una spinta”?</a:t>
            </a:r>
          </a:p>
        </p:txBody>
      </p:sp>
      <p:sp>
        <p:nvSpPr>
          <p:cNvPr id="455682" name="AutoShape 2" descr="Risultati immagini per spin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55684" name="Picture 4" descr="Immagine correl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714752"/>
            <a:ext cx="3429024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La rappresentazione di una spinta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Ovviamente si tratta di un’azione che ha necessariamente una direzione e un’intensità.</a:t>
            </a:r>
          </a:p>
          <a:p>
            <a:endParaRPr lang="it-IT" sz="2800" dirty="0" smtClean="0"/>
          </a:p>
          <a:p>
            <a:r>
              <a:rPr lang="it-IT" sz="2800" dirty="0" smtClean="0"/>
              <a:t>Ci sono molteplici modi per rappresentare una grandezza dotata di queste proprietà: quali ad esempio?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1571604" y="4071942"/>
            <a:ext cx="2500330" cy="1071570"/>
            <a:chOff x="1571604" y="4071942"/>
            <a:chExt cx="2500330" cy="1071570"/>
          </a:xfrm>
        </p:grpSpPr>
        <p:sp>
          <p:nvSpPr>
            <p:cNvPr id="12" name="Freccia a destra 11"/>
            <p:cNvSpPr/>
            <p:nvPr/>
          </p:nvSpPr>
          <p:spPr>
            <a:xfrm>
              <a:off x="1571604" y="4643446"/>
              <a:ext cx="2500330" cy="50006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riangolo rettangolo 12"/>
            <p:cNvSpPr/>
            <p:nvPr/>
          </p:nvSpPr>
          <p:spPr>
            <a:xfrm>
              <a:off x="1571604" y="4071942"/>
              <a:ext cx="214314" cy="71438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riangolo rettangolo 13"/>
            <p:cNvSpPr/>
            <p:nvPr/>
          </p:nvSpPr>
          <p:spPr>
            <a:xfrm>
              <a:off x="1857356" y="4071942"/>
              <a:ext cx="214314" cy="71438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riangolo rettangolo 14"/>
            <p:cNvSpPr/>
            <p:nvPr/>
          </p:nvSpPr>
          <p:spPr>
            <a:xfrm>
              <a:off x="2143108" y="4071942"/>
              <a:ext cx="214314" cy="71438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Freccia a destra 19"/>
          <p:cNvSpPr/>
          <p:nvPr/>
        </p:nvSpPr>
        <p:spPr>
          <a:xfrm rot="20139547">
            <a:off x="2063597" y="5864886"/>
            <a:ext cx="2500330" cy="50006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riangolo rettangolo 20"/>
          <p:cNvSpPr/>
          <p:nvPr/>
        </p:nvSpPr>
        <p:spPr>
          <a:xfrm rot="20139547">
            <a:off x="1995051" y="5798869"/>
            <a:ext cx="214314" cy="71438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riangolo rettangolo 21"/>
          <p:cNvSpPr/>
          <p:nvPr/>
        </p:nvSpPr>
        <p:spPr>
          <a:xfrm rot="20139547">
            <a:off x="2280804" y="5727432"/>
            <a:ext cx="214314" cy="71438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4786314" y="3571876"/>
            <a:ext cx="40362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In molte carte dei venti si trovano ad esempio frecce a numero variabile di alette </a:t>
            </a:r>
          </a:p>
          <a:p>
            <a:r>
              <a:rPr lang="it-IT" sz="2800" dirty="0" smtClean="0"/>
              <a:t>(più alette, maggiore intensità)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57158" y="2571744"/>
            <a:ext cx="8643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 algn="ctr"/>
            <a:r>
              <a:rPr lang="it-IT" sz="60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PRIMA PARTE</a:t>
            </a:r>
          </a:p>
          <a:p>
            <a:r>
              <a:rPr lang="it-IT" sz="32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La rappresentazione di grandezze orientate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428596" y="1214422"/>
            <a:ext cx="8286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Spesso ad enfatizzare l’idea di maggiore e minore intensità troviamo anche il cromatismo. </a:t>
            </a:r>
          </a:p>
        </p:txBody>
      </p:sp>
      <p:pic>
        <p:nvPicPr>
          <p:cNvPr id="465922" name="Picture 2" descr="Risultati immagini per carta ven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786058"/>
            <a:ext cx="5786446" cy="3685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La rappresentazione di grandezze orientate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428596" y="1214422"/>
            <a:ext cx="8286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In questa carta la maggiore intensità è rappresentata dallo spessore di una </a:t>
            </a:r>
            <a:r>
              <a:rPr lang="it-IT" sz="2800" b="1" dirty="0" smtClean="0"/>
              <a:t>freccia</a:t>
            </a:r>
            <a:r>
              <a:rPr lang="it-IT" sz="2800" dirty="0" smtClean="0"/>
              <a:t>.</a:t>
            </a:r>
          </a:p>
        </p:txBody>
      </p:sp>
      <p:pic>
        <p:nvPicPr>
          <p:cNvPr id="466946" name="Picture 2" descr="Risultati immagini per flussi migrato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071810"/>
            <a:ext cx="6096000" cy="264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La rappresentazione mediante frecce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La rappresentazione mediante frecce (vettori) delle grandezze orientate denominate “forze”, che esercitiamo su corpi ed oggetti, è una scelta felice: è molto intuitiva e, probabilmente, la più semplice.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714752"/>
            <a:ext cx="7858148" cy="266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Perché la più felice (1)?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Utilizzare “frecce” ci aiuta a risolvere in maniera intuitiva problemi: “dove andrà la mucca?”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429132"/>
            <a:ext cx="3662361" cy="201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535406"/>
            <a:ext cx="3357586" cy="19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9" name="Picture 5" descr="Risultati immagini per mucca diseg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643182"/>
            <a:ext cx="2357454" cy="1718978"/>
          </a:xfrm>
          <a:prstGeom prst="rect">
            <a:avLst/>
          </a:prstGeom>
          <a:noFill/>
        </p:spPr>
      </p:pic>
      <p:sp>
        <p:nvSpPr>
          <p:cNvPr id="9" name="Freccia a destra 8"/>
          <p:cNvSpPr/>
          <p:nvPr/>
        </p:nvSpPr>
        <p:spPr>
          <a:xfrm>
            <a:off x="5643570" y="3286124"/>
            <a:ext cx="1714512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 rot="10800000">
            <a:off x="2357422" y="3286124"/>
            <a:ext cx="1714512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7831" name="Picture 7" descr="Risultati immagini per tiro alla fune disegno"/>
          <p:cNvPicPr>
            <a:picLocks noChangeAspect="1" noChangeArrowheads="1"/>
          </p:cNvPicPr>
          <p:nvPr/>
        </p:nvPicPr>
        <p:blipFill>
          <a:blip r:embed="rId5"/>
          <a:srcRect l="50146"/>
          <a:stretch>
            <a:fillRect/>
          </a:stretch>
        </p:blipFill>
        <p:spPr bwMode="auto">
          <a:xfrm>
            <a:off x="7358082" y="2714620"/>
            <a:ext cx="1633526" cy="1314451"/>
          </a:xfrm>
          <a:prstGeom prst="rect">
            <a:avLst/>
          </a:prstGeom>
          <a:noFill/>
        </p:spPr>
      </p:pic>
      <p:pic>
        <p:nvPicPr>
          <p:cNvPr id="11" name="Picture 7" descr="Risultati immagini per tiro alla fune disegn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2714620"/>
            <a:ext cx="1785950" cy="1314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Perché la più felice (2)?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Come gli effetti di più forze si combinano in una </a:t>
            </a:r>
            <a:r>
              <a:rPr lang="it-IT" sz="2800" b="1" dirty="0" smtClean="0"/>
              <a:t>risultante</a:t>
            </a:r>
            <a:r>
              <a:rPr lang="it-IT" sz="2800" dirty="0" smtClean="0"/>
              <a:t>, così anche le frecce si possono sommare: come rappresentare gli spostamenti successivi su una mappa.</a:t>
            </a:r>
          </a:p>
        </p:txBody>
      </p:sp>
      <p:pic>
        <p:nvPicPr>
          <p:cNvPr id="470018" name="Picture 2" descr="Risultati immagini per risultante di for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4572008"/>
            <a:ext cx="2854202" cy="1166812"/>
          </a:xfrm>
          <a:prstGeom prst="rect">
            <a:avLst/>
          </a:prstGeom>
          <a:noFill/>
        </p:spPr>
      </p:pic>
      <p:pic>
        <p:nvPicPr>
          <p:cNvPr id="47001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2603" y="3071810"/>
            <a:ext cx="512704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643050"/>
            <a:ext cx="3071802" cy="266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Perché la più felice (3)?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Inoltra ci instrada ad una riflessione più profonda sulla legge di Newton:</a:t>
            </a:r>
          </a:p>
        </p:txBody>
      </p:sp>
      <p:sp>
        <p:nvSpPr>
          <p:cNvPr id="10" name="Freccia a destra 9"/>
          <p:cNvSpPr/>
          <p:nvPr/>
        </p:nvSpPr>
        <p:spPr>
          <a:xfrm>
            <a:off x="6400681" y="3031734"/>
            <a:ext cx="2529037" cy="182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68994" name="Object 2"/>
          <p:cNvGraphicFramePr>
            <a:graphicFrameLocks noChangeAspect="1"/>
          </p:cNvGraphicFramePr>
          <p:nvPr/>
        </p:nvGraphicFramePr>
        <p:xfrm>
          <a:off x="571472" y="2357430"/>
          <a:ext cx="3310229" cy="1089024"/>
        </p:xfrm>
        <a:graphic>
          <a:graphicData uri="http://schemas.openxmlformats.org/presentationml/2006/ole">
            <p:oleObj spid="_x0000_s468994" name="Equazione" r:id="rId4" imgW="736560" imgH="241200" progId="Equation.3">
              <p:embed/>
            </p:oleObj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285720" y="4357694"/>
            <a:ext cx="8643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Forza ed accelerazione sono entrambe rappresentate da frecce. Poiché la massa è un parametro a moltiplicare (una grandezza scalare), non può alterare le direzioni. Forza ed accelerazione condividono dunque direzione e verso: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se spingo il carrello in una direzione, questo accelera in quella direzione</a:t>
            </a:r>
            <a:r>
              <a:rPr lang="it-IT" sz="2400" dirty="0" smtClean="0"/>
              <a:t>. </a:t>
            </a:r>
          </a:p>
        </p:txBody>
      </p:sp>
      <p:graphicFrame>
        <p:nvGraphicFramePr>
          <p:cNvPr id="468995" name="Object 2"/>
          <p:cNvGraphicFramePr>
            <a:graphicFrameLocks noChangeAspect="1"/>
          </p:cNvGraphicFramePr>
          <p:nvPr/>
        </p:nvGraphicFramePr>
        <p:xfrm>
          <a:off x="5929322" y="1928802"/>
          <a:ext cx="1427162" cy="1089025"/>
        </p:xfrm>
        <a:graphic>
          <a:graphicData uri="http://schemas.openxmlformats.org/presentationml/2006/ole">
            <p:oleObj spid="_x0000_s468995" name="Equazione" r:id="rId5" imgW="317160" imgH="241200" progId="Equation.3">
              <p:embed/>
            </p:oleObj>
          </a:graphicData>
        </a:graphic>
      </p:graphicFrame>
      <p:graphicFrame>
        <p:nvGraphicFramePr>
          <p:cNvPr id="468996" name="Object 2"/>
          <p:cNvGraphicFramePr>
            <a:graphicFrameLocks noChangeAspect="1"/>
          </p:cNvGraphicFramePr>
          <p:nvPr/>
        </p:nvGraphicFramePr>
        <p:xfrm>
          <a:off x="8286776" y="3143248"/>
          <a:ext cx="1255712" cy="917575"/>
        </p:xfrm>
        <a:graphic>
          <a:graphicData uri="http://schemas.openxmlformats.org/presentationml/2006/ole">
            <p:oleObj spid="_x0000_s468996" name="Equazione" r:id="rId6" imgW="27936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43182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La seconda A: ANALOGIA 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100" dirty="0" smtClean="0"/>
              <a:t>(TRASPOSIZIONE </a:t>
            </a:r>
            <a:r>
              <a:rPr lang="it-IT" sz="3100" dirty="0" err="1" smtClean="0"/>
              <a:t>DI</a:t>
            </a:r>
            <a:r>
              <a:rPr lang="it-IT" sz="3100" dirty="0" smtClean="0"/>
              <a:t> PROPRIETA’)</a:t>
            </a:r>
            <a:endParaRPr lang="it-IT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Iniziamo a modellare </a:t>
            </a:r>
            <a:r>
              <a:rPr lang="it-IT" dirty="0" err="1" smtClean="0"/>
              <a:t>con…Jonathan</a:t>
            </a:r>
            <a:r>
              <a:rPr lang="it-IT" dirty="0" smtClean="0"/>
              <a:t> </a:t>
            </a:r>
            <a:r>
              <a:rPr lang="it-IT" dirty="0" err="1" smtClean="0"/>
              <a:t>Swift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Tutti conoscono Gulliver.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929058" y="2000240"/>
            <a:ext cx="47863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Nella prima parte, dopo varie peripezie, G. arriva a </a:t>
            </a:r>
            <a:r>
              <a:rPr lang="it-IT" sz="2800" dirty="0" err="1" smtClean="0"/>
              <a:t>Lilliput</a:t>
            </a:r>
            <a:r>
              <a:rPr lang="it-IT" sz="2800" dirty="0" smtClean="0"/>
              <a:t>. </a:t>
            </a:r>
          </a:p>
          <a:p>
            <a:endParaRPr lang="it-IT" dirty="0" smtClean="0"/>
          </a:p>
          <a:p>
            <a:r>
              <a:rPr lang="it-IT" sz="2800" dirty="0" smtClean="0"/>
              <a:t>Nella seconda parte visita </a:t>
            </a:r>
            <a:r>
              <a:rPr lang="it-IT" sz="2800" dirty="0" err="1" smtClean="0"/>
              <a:t>Brobdingnac</a:t>
            </a:r>
            <a:r>
              <a:rPr lang="it-IT" sz="2800" dirty="0" smtClean="0"/>
              <a:t> (terra di giganti).</a:t>
            </a:r>
            <a:endParaRPr lang="it-IT" sz="3200" dirty="0" smtClean="0"/>
          </a:p>
        </p:txBody>
      </p:sp>
      <p:pic>
        <p:nvPicPr>
          <p:cNvPr id="25604" name="Picture 4" descr="Risultati immagini per gullivers trave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00240"/>
            <a:ext cx="2857500" cy="431482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000496" y="4180344"/>
            <a:ext cx="49292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entrambe le parti ha a che fare con uomini “in scala”, avente le stesse fattezze e proporzioni ma dimensioni più piccole o più grandi (uomini “</a:t>
            </a:r>
            <a:r>
              <a:rPr lang="it-IT" sz="2800" b="1" dirty="0" smtClean="0"/>
              <a:t>simili</a:t>
            </a:r>
            <a:r>
              <a:rPr lang="it-IT" sz="2800" dirty="0" smtClean="0"/>
              <a:t>”!)</a:t>
            </a:r>
            <a:endParaRPr lang="it-IT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Può esistere un mondo così?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715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In altre parole: è sostenibile credere in esseri in scala?</a:t>
            </a:r>
          </a:p>
          <a:p>
            <a:r>
              <a:rPr lang="it-IT" sz="2800" dirty="0" smtClean="0"/>
              <a:t>Aiutiamoci con un modello per rispondere alla domanda.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28596" y="2428869"/>
            <a:ext cx="8501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Scegliamo l’oggetto solido più somigliante ad un uomo:</a:t>
            </a:r>
          </a:p>
          <a:p>
            <a:endParaRPr lang="it-IT" dirty="0" smtClean="0"/>
          </a:p>
        </p:txBody>
      </p:sp>
      <p:pic>
        <p:nvPicPr>
          <p:cNvPr id="9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3286124"/>
            <a:ext cx="2857520" cy="3319587"/>
          </a:xfrm>
          <a:prstGeom prst="rect">
            <a:avLst/>
          </a:prstGeom>
          <a:noFill/>
        </p:spPr>
      </p:pic>
      <p:pic>
        <p:nvPicPr>
          <p:cNvPr id="5122" name="Picture 2" descr="Risultati immagini per cilindro soli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357562"/>
            <a:ext cx="464347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Lavoriamo con il nostro cilindro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715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Cosa succede se raddoppiamo le dimensioni?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714877" y="2143116"/>
            <a:ext cx="414340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Se le </a:t>
            </a:r>
            <a:r>
              <a:rPr lang="it-IT" sz="2800" b="1" dirty="0" smtClean="0"/>
              <a:t>lunghezze</a:t>
            </a:r>
            <a:r>
              <a:rPr lang="it-IT" sz="2800" dirty="0" smtClean="0"/>
              <a:t> sono moltiplicate di un fattore 2</a:t>
            </a:r>
          </a:p>
          <a:p>
            <a:r>
              <a:rPr lang="it-IT" sz="2800" dirty="0" smtClean="0"/>
              <a:t>(</a:t>
            </a:r>
            <a:r>
              <a:rPr lang="it-IT" sz="2800" b="1" dirty="0" smtClean="0"/>
              <a:t>x2</a:t>
            </a:r>
            <a:r>
              <a:rPr lang="it-IT" sz="2800" dirty="0" smtClean="0"/>
              <a:t>)</a:t>
            </a:r>
          </a:p>
          <a:p>
            <a:endParaRPr lang="it-IT" sz="2800" dirty="0" smtClean="0"/>
          </a:p>
          <a:p>
            <a:r>
              <a:rPr lang="it-IT" sz="2800" dirty="0" smtClean="0">
                <a:sym typeface="Wingdings" pitchFamily="2" charset="2"/>
              </a:rPr>
              <a:t></a:t>
            </a:r>
            <a:r>
              <a:rPr lang="it-IT" sz="2800" b="1" dirty="0" smtClean="0">
                <a:sym typeface="Wingdings" pitchFamily="2" charset="2"/>
              </a:rPr>
              <a:t>l’area di base </a:t>
            </a:r>
            <a:r>
              <a:rPr lang="it-IT" sz="2800" dirty="0" smtClean="0">
                <a:sym typeface="Wingdings" pitchFamily="2" charset="2"/>
              </a:rPr>
              <a:t>è moltiplicata </a:t>
            </a:r>
            <a:r>
              <a:rPr lang="it-IT" sz="2800" b="1" dirty="0" smtClean="0">
                <a:sym typeface="Wingdings" pitchFamily="2" charset="2"/>
              </a:rPr>
              <a:t>x4</a:t>
            </a:r>
            <a:r>
              <a:rPr lang="it-IT" sz="2800" dirty="0" smtClean="0">
                <a:sym typeface="Wingdings" pitchFamily="2" charset="2"/>
              </a:rPr>
              <a:t> (=2</a:t>
            </a:r>
            <a:r>
              <a:rPr lang="it-IT" sz="2800" baseline="30000" dirty="0" smtClean="0">
                <a:sym typeface="Wingdings" pitchFamily="2" charset="2"/>
              </a:rPr>
              <a:t>2</a:t>
            </a:r>
            <a:r>
              <a:rPr lang="it-IT" sz="2800" dirty="0" smtClean="0">
                <a:sym typeface="Wingdings" pitchFamily="2" charset="2"/>
              </a:rPr>
              <a:t>)</a:t>
            </a:r>
            <a:endParaRPr lang="it-IT" sz="2800" baseline="30000" dirty="0" smtClean="0"/>
          </a:p>
          <a:p>
            <a:endParaRPr lang="it-IT" sz="2800" dirty="0" smtClean="0">
              <a:sym typeface="Wingdings" pitchFamily="2" charset="2"/>
            </a:endParaRPr>
          </a:p>
          <a:p>
            <a:endParaRPr lang="it-IT" sz="2800" dirty="0" smtClean="0">
              <a:sym typeface="Wingdings" pitchFamily="2" charset="2"/>
            </a:endParaRPr>
          </a:p>
          <a:p>
            <a:r>
              <a:rPr lang="it-IT" sz="2800" dirty="0" smtClean="0">
                <a:sym typeface="Wingdings" pitchFamily="2" charset="2"/>
              </a:rPr>
              <a:t>Il </a:t>
            </a:r>
            <a:r>
              <a:rPr lang="it-IT" sz="2800" b="1" dirty="0" smtClean="0">
                <a:sym typeface="Wingdings" pitchFamily="2" charset="2"/>
              </a:rPr>
              <a:t>volume</a:t>
            </a:r>
            <a:r>
              <a:rPr lang="it-IT" sz="2800" dirty="0" smtClean="0">
                <a:sym typeface="Wingdings" pitchFamily="2" charset="2"/>
              </a:rPr>
              <a:t> è moltiplicato </a:t>
            </a:r>
            <a:r>
              <a:rPr lang="it-IT" sz="2800" b="1" dirty="0" smtClean="0">
                <a:sym typeface="Wingdings" pitchFamily="2" charset="2"/>
              </a:rPr>
              <a:t>x8</a:t>
            </a:r>
          </a:p>
          <a:p>
            <a:r>
              <a:rPr lang="it-IT" sz="2800" dirty="0" smtClean="0">
                <a:sym typeface="Wingdings" pitchFamily="2" charset="2"/>
              </a:rPr>
              <a:t>(2</a:t>
            </a:r>
            <a:r>
              <a:rPr lang="it-IT" sz="2800" baseline="30000" dirty="0" smtClean="0">
                <a:sym typeface="Wingdings" pitchFamily="2" charset="2"/>
              </a:rPr>
              <a:t>3</a:t>
            </a:r>
            <a:r>
              <a:rPr lang="it-IT" sz="2800" dirty="0" smtClean="0">
                <a:sym typeface="Wingdings" pitchFamily="2" charset="2"/>
              </a:rPr>
              <a:t>)</a:t>
            </a:r>
            <a:endParaRPr lang="it-IT" sz="2800" baseline="30000" dirty="0" smtClean="0"/>
          </a:p>
          <a:p>
            <a:endParaRPr lang="it-IT" dirty="0" smtClean="0"/>
          </a:p>
        </p:txBody>
      </p:sp>
      <p:pic>
        <p:nvPicPr>
          <p:cNvPr id="9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643446"/>
            <a:ext cx="1549451" cy="1800000"/>
          </a:xfrm>
          <a:prstGeom prst="rect">
            <a:avLst/>
          </a:prstGeom>
          <a:noFill/>
        </p:spPr>
      </p:pic>
      <p:pic>
        <p:nvPicPr>
          <p:cNvPr id="6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3071810"/>
            <a:ext cx="3098901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Cosa verrà sviluppato nella parte 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164305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Il possibile sottotitolo del laboratorio: </a:t>
            </a:r>
          </a:p>
          <a:p>
            <a:r>
              <a:rPr lang="it-IT" sz="2800" dirty="0" smtClean="0"/>
              <a:t>“</a:t>
            </a:r>
            <a:r>
              <a:rPr lang="it-IT" sz="2800" dirty="0" smtClean="0">
                <a:solidFill>
                  <a:srgbClr val="FF0000"/>
                </a:solidFill>
              </a:rPr>
              <a:t>Non esiste descrizione senza rappresentazione</a:t>
            </a:r>
            <a:r>
              <a:rPr lang="it-IT" sz="2800" dirty="0" smtClean="0"/>
              <a:t>”. </a:t>
            </a:r>
          </a:p>
          <a:p>
            <a:endParaRPr lang="it-IT" sz="28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357158" y="3000372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Un secondo sottotitolo, più scherzoso:</a:t>
            </a:r>
          </a:p>
          <a:p>
            <a:endParaRPr lang="it-IT" sz="2800" dirty="0" smtClean="0"/>
          </a:p>
          <a:p>
            <a:endParaRPr lang="it-IT" sz="2800" dirty="0" smtClean="0"/>
          </a:p>
        </p:txBody>
      </p:sp>
      <p:pic>
        <p:nvPicPr>
          <p:cNvPr id="78850" name="Picture 2" descr="Risultati immagini per no martini no par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071942"/>
            <a:ext cx="4214842" cy="2370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Che conseguenze ne traiamo sul nostro problema?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14282" y="1142984"/>
            <a:ext cx="8715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Se il materiale è omogeneo (siamo fatti al 70% di acqua), il peso è proporzionale al volume (</a:t>
            </a:r>
            <a:r>
              <a:rPr lang="it-IT" sz="2800" dirty="0" err="1" smtClean="0"/>
              <a:t>NB</a:t>
            </a:r>
            <a:r>
              <a:rPr lang="it-IT" sz="2800" dirty="0" smtClean="0"/>
              <a:t>. L’acqua non </a:t>
            </a:r>
            <a:r>
              <a:rPr lang="it-IT" sz="2800" dirty="0" err="1" smtClean="0"/>
              <a:t>riscala</a:t>
            </a:r>
            <a:r>
              <a:rPr lang="it-IT" sz="2800" dirty="0" smtClean="0"/>
              <a:t>).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572000" y="2285992"/>
            <a:ext cx="42862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ym typeface="Wingdings" pitchFamily="2" charset="2"/>
              </a:rPr>
              <a:t>Il </a:t>
            </a:r>
            <a:r>
              <a:rPr lang="it-IT" sz="2800" dirty="0" smtClean="0">
                <a:solidFill>
                  <a:srgbClr val="FF0000"/>
                </a:solidFill>
                <a:sym typeface="Wingdings" pitchFamily="2" charset="2"/>
              </a:rPr>
              <a:t>peso</a:t>
            </a:r>
            <a:r>
              <a:rPr lang="it-IT" sz="2800" dirty="0" smtClean="0">
                <a:sym typeface="Wingdings" pitchFamily="2" charset="2"/>
              </a:rPr>
              <a:t> (come il volume) è moltiplicato </a:t>
            </a:r>
            <a:r>
              <a:rPr lang="it-IT" sz="2800" b="1" dirty="0" smtClean="0">
                <a:sym typeface="Wingdings" pitchFamily="2" charset="2"/>
              </a:rPr>
              <a:t>per un fattore 8</a:t>
            </a:r>
            <a:r>
              <a:rPr lang="it-IT" sz="2800" dirty="0" smtClean="0">
                <a:sym typeface="Wingdings" pitchFamily="2" charset="2"/>
              </a:rPr>
              <a:t>, mentre l’area della superficie di appoggio </a:t>
            </a:r>
            <a:r>
              <a:rPr lang="it-IT" sz="2800" b="1" dirty="0" smtClean="0">
                <a:sym typeface="Wingdings" pitchFamily="2" charset="2"/>
              </a:rPr>
              <a:t>solo di un fattore 4</a:t>
            </a:r>
            <a:r>
              <a:rPr lang="it-IT" sz="2800" dirty="0" smtClean="0">
                <a:sym typeface="Wingdings" pitchFamily="2" charset="2"/>
              </a:rPr>
              <a:t>. </a:t>
            </a:r>
          </a:p>
          <a:p>
            <a:r>
              <a:rPr lang="it-IT" sz="2800" dirty="0" smtClean="0">
                <a:sym typeface="Wingdings" pitchFamily="2" charset="2"/>
              </a:rPr>
              <a:t>Il raddoppio di dimensioni scarica a terra con uno sforzo maggiore (diremo: la pressione raddoppia)!</a:t>
            </a:r>
            <a:endParaRPr lang="it-IT" dirty="0" smtClean="0"/>
          </a:p>
        </p:txBody>
      </p:sp>
      <p:pic>
        <p:nvPicPr>
          <p:cNvPr id="9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643446"/>
            <a:ext cx="1549451" cy="1800000"/>
          </a:xfrm>
          <a:prstGeom prst="rect">
            <a:avLst/>
          </a:prstGeom>
          <a:noFill/>
        </p:spPr>
      </p:pic>
      <p:pic>
        <p:nvPicPr>
          <p:cNvPr id="6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3071810"/>
            <a:ext cx="3098901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Ora abbiamo capito </a:t>
            </a:r>
            <a:r>
              <a:rPr lang="it-IT" dirty="0" err="1" smtClean="0"/>
              <a:t>perché…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071934" y="3857628"/>
            <a:ext cx="1071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Vs.</a:t>
            </a:r>
          </a:p>
        </p:txBody>
      </p:sp>
      <p:pic>
        <p:nvPicPr>
          <p:cNvPr id="32770" name="Picture 2" descr="Risultati immagini per elefante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57222" y="2000240"/>
            <a:ext cx="4742266" cy="3714776"/>
          </a:xfrm>
          <a:prstGeom prst="rect">
            <a:avLst/>
          </a:prstGeom>
          <a:noFill/>
        </p:spPr>
      </p:pic>
      <p:pic>
        <p:nvPicPr>
          <p:cNvPr id="32772" name="Picture 4" descr="Risultati immagini per zanza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714620"/>
            <a:ext cx="3643764" cy="2473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Proprietà dei modelli fisici (2)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Ecco quindi l’aspetto chiave: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7158" y="2143116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Costruire un modello significa usare </a:t>
            </a:r>
            <a:r>
              <a:rPr lang="it-IT" sz="2800" i="1" dirty="0" smtClean="0"/>
              <a:t>qualcosa che si conosce</a:t>
            </a:r>
            <a:r>
              <a:rPr lang="it-IT" sz="2800" dirty="0" smtClean="0"/>
              <a:t> (nel nostro esempio: una figura geometrica solida, con le formule di superfici e volumi) per studiare </a:t>
            </a:r>
            <a:r>
              <a:rPr lang="it-IT" sz="2800" i="1" dirty="0" smtClean="0"/>
              <a:t>qualcosa che non si conosce</a:t>
            </a:r>
            <a:r>
              <a:rPr lang="it-IT" sz="2800" dirty="0" smtClean="0"/>
              <a:t>.</a:t>
            </a:r>
            <a:endParaRPr lang="it-IT" sz="3200" dirty="0" smtClean="0"/>
          </a:p>
        </p:txBody>
      </p:sp>
      <p:pic>
        <p:nvPicPr>
          <p:cNvPr id="25602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4071942"/>
            <a:ext cx="2238375" cy="2600325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4000504"/>
            <a:ext cx="1526718" cy="267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4214810" y="4429132"/>
            <a:ext cx="100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WARNING!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Anche qui sottolineiamo l’errore da evitare.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7158" y="2143116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Non bisogna cedere alla tentazione di includere, nell’analogia, proprietà che invece ne sono estranee (esempio: il cilindro è verde, Gulliver NON è verde!)</a:t>
            </a:r>
            <a:endParaRPr lang="it-IT" sz="3200" dirty="0" smtClean="0"/>
          </a:p>
        </p:txBody>
      </p:sp>
      <p:pic>
        <p:nvPicPr>
          <p:cNvPr id="25602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4071942"/>
            <a:ext cx="2238375" cy="2600325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85918" y="4000504"/>
            <a:ext cx="1526718" cy="267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4214810" y="4429132"/>
            <a:ext cx="100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Esercizio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714356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Quali proprietà possono essere trasposte tra una barra di materiale solido e una fila di bambini?  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857496"/>
            <a:ext cx="464347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/>
              <a:t>Copiare, </a:t>
            </a:r>
            <a:r>
              <a:rPr lang="it-IT" sz="3200" dirty="0" err="1" smtClean="0"/>
              <a:t>copiare</a:t>
            </a:r>
            <a:r>
              <a:rPr lang="it-IT" sz="3200" dirty="0" smtClean="0"/>
              <a:t>, copiare</a:t>
            </a:r>
            <a:endParaRPr lang="it-IT" sz="3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2844" y="1285860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Una volta note le proprietà di un certo modello, queste possono essere trasferite ad un modello simile.</a:t>
            </a:r>
          </a:p>
          <a:p>
            <a:r>
              <a:rPr lang="it-IT" sz="2800" b="1" dirty="0" smtClean="0">
                <a:solidFill>
                  <a:srgbClr val="0070C0"/>
                </a:solidFill>
                <a:sym typeface="Wingdings" pitchFamily="2" charset="2"/>
              </a:rPr>
              <a:t>DOMANDA: Troviamo in fisica modelli “paralleli”?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2" name="Immagine 11" descr="campo-gravitazionale-terrestr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628" y="2771768"/>
            <a:ext cx="3429024" cy="3429024"/>
          </a:xfrm>
          <a:prstGeom prst="rect">
            <a:avLst/>
          </a:prstGeom>
        </p:spPr>
      </p:pic>
      <p:pic>
        <p:nvPicPr>
          <p:cNvPr id="6" name="Immagine 5" descr="330px-Linee_di_flusso_negative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843206"/>
            <a:ext cx="3143250" cy="3143250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3929058" y="3914776"/>
            <a:ext cx="928694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43182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La terza A: Approfondimento progressivo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(CONVERGENZA </a:t>
            </a:r>
            <a:r>
              <a:rPr lang="it-IT" dirty="0" err="1" smtClean="0"/>
              <a:t>DI</a:t>
            </a:r>
            <a:r>
              <a:rPr lang="it-IT" dirty="0" smtClean="0"/>
              <a:t> PRECISIONE)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Torniamo al nostro “modello” di Gulliver.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Ci siamo fermati a questa schematizzazione:</a:t>
            </a:r>
          </a:p>
        </p:txBody>
      </p:sp>
      <p:pic>
        <p:nvPicPr>
          <p:cNvPr id="25602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2786058"/>
            <a:ext cx="2238375" cy="2600325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2714620"/>
            <a:ext cx="1526718" cy="267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4214810" y="3143248"/>
            <a:ext cx="100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Ritorniamo al gatto “semplificato”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142873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endParaRPr lang="it-IT" sz="2800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285720" y="1714488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fisico potrebbe dire che il gatto è simmetrico </a:t>
            </a:r>
            <a:r>
              <a:rPr lang="it-IT" sz="2800" b="1" i="1" dirty="0" smtClean="0">
                <a:solidFill>
                  <a:srgbClr val="FF0000"/>
                </a:solidFill>
              </a:rPr>
              <a:t>in buona approssimazione</a:t>
            </a:r>
            <a:r>
              <a:rPr lang="it-IT" sz="2800" dirty="0" smtClean="0"/>
              <a:t>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5720" y="3857628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domanda era: “Ma buona </a:t>
            </a:r>
            <a:r>
              <a:rPr lang="it-IT" sz="2800" b="1" dirty="0" smtClean="0"/>
              <a:t>PER CHI</a:t>
            </a:r>
            <a:r>
              <a:rPr lang="it-IT" sz="2800" dirty="0" smtClean="0"/>
              <a:t>, o </a:t>
            </a:r>
            <a:r>
              <a:rPr lang="it-IT" sz="2800" b="1" dirty="0" smtClean="0"/>
              <a:t>PER COSA</a:t>
            </a:r>
            <a:r>
              <a:rPr lang="it-IT" sz="2800" dirty="0" smtClean="0"/>
              <a:t>?”</a:t>
            </a:r>
          </a:p>
          <a:p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Quale morale abbiamo ricavato fin qui?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2143116"/>
            <a:ext cx="900115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Approssimare un uomo con un cilindro </a:t>
            </a:r>
            <a:r>
              <a:rPr lang="it-IT" sz="2800" b="1" dirty="0" smtClean="0">
                <a:solidFill>
                  <a:srgbClr val="FF0000"/>
                </a:solidFill>
              </a:rPr>
              <a:t>si è rivelato sufficiente</a:t>
            </a:r>
            <a:r>
              <a:rPr lang="it-IT" sz="2800" dirty="0" smtClean="0"/>
              <a:t>  a farmi capire che non posso scalare a piacimento le dimensioni di un essere umano senza compromettere la sua stabilità statica.</a:t>
            </a:r>
          </a:p>
          <a:p>
            <a:endParaRPr lang="it-IT" sz="2800" dirty="0" smtClean="0"/>
          </a:p>
          <a:p>
            <a:r>
              <a:rPr lang="it-IT" sz="3200" dirty="0" smtClean="0">
                <a:solidFill>
                  <a:srgbClr val="00B050"/>
                </a:solidFill>
              </a:rPr>
              <a:t>Quindi in questo caso questa approssimazione è sufficiente a farmi </a:t>
            </a:r>
            <a:r>
              <a:rPr lang="it-IT" sz="3200" b="1" dirty="0" smtClean="0">
                <a:solidFill>
                  <a:srgbClr val="00B050"/>
                </a:solidFill>
              </a:rPr>
              <a:t>rispondere alla domanda iniziale.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Lo schema concettuale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071670" y="5786454"/>
            <a:ext cx="4572032" cy="646331"/>
          </a:xfrm>
          <a:prstGeom prst="rect">
            <a:avLst/>
          </a:prstGeom>
          <a:solidFill>
            <a:srgbClr val="00B0F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FENOMENO/I FISICO/I</a:t>
            </a:r>
            <a:endParaRPr lang="it-IT" sz="3600" dirty="0"/>
          </a:p>
        </p:txBody>
      </p:sp>
      <p:sp>
        <p:nvSpPr>
          <p:cNvPr id="6" name="Freccia in giù 5"/>
          <p:cNvSpPr/>
          <p:nvPr/>
        </p:nvSpPr>
        <p:spPr>
          <a:xfrm flipV="1">
            <a:off x="3988880" y="4925809"/>
            <a:ext cx="714380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71670" y="3643314"/>
            <a:ext cx="4572032" cy="1200329"/>
          </a:xfrm>
          <a:prstGeom prst="rect">
            <a:avLst/>
          </a:prstGeom>
          <a:solidFill>
            <a:srgbClr val="FFC00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MODELLO, RAPPRESENTAZIONE</a:t>
            </a:r>
            <a:endParaRPr lang="it-IT" sz="3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929454" y="3214686"/>
            <a:ext cx="1500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Veicolo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858016" y="5357826"/>
            <a:ext cx="1500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“Realtà”</a:t>
            </a:r>
          </a:p>
        </p:txBody>
      </p:sp>
      <p:sp>
        <p:nvSpPr>
          <p:cNvPr id="12" name="Freccia in giù 11"/>
          <p:cNvSpPr/>
          <p:nvPr/>
        </p:nvSpPr>
        <p:spPr>
          <a:xfrm flipV="1">
            <a:off x="4000496" y="2786058"/>
            <a:ext cx="714380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071670" y="1357298"/>
            <a:ext cx="4572032" cy="646331"/>
          </a:xfrm>
          <a:prstGeom prst="rect">
            <a:avLst/>
          </a:prstGeom>
          <a:solidFill>
            <a:srgbClr val="00B05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LEGGE FISICA</a:t>
            </a:r>
            <a:endParaRPr lang="it-IT" sz="3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071670" y="2071678"/>
            <a:ext cx="4572032" cy="646331"/>
          </a:xfrm>
          <a:prstGeom prst="rect">
            <a:avLst/>
          </a:prstGeom>
          <a:solidFill>
            <a:srgbClr val="92D05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DEFINIZIONI</a:t>
            </a:r>
            <a:endParaRPr lang="it-IT" sz="3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929454" y="1285860"/>
            <a:ext cx="2000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Descrizione formale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Si può fare di meglio?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Vorremmo trasformare il segno “circa” in un vero e proprio segno di uguaglianza! Allora scriveremo: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643538" y="3786190"/>
            <a:ext cx="250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Più “qualche correzione”</a:t>
            </a:r>
            <a:endParaRPr lang="it-IT" sz="3200" dirty="0" smtClean="0"/>
          </a:p>
        </p:txBody>
      </p:sp>
      <p:pic>
        <p:nvPicPr>
          <p:cNvPr id="25602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3071810"/>
            <a:ext cx="2238375" cy="2600325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000372"/>
            <a:ext cx="1526718" cy="267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2428860" y="3357562"/>
            <a:ext cx="100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Nel nostro </a:t>
            </a:r>
            <a:r>
              <a:rPr lang="it-IT" dirty="0" err="1" smtClean="0"/>
              <a:t>esempio…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err="1" smtClean="0"/>
              <a:t>…potremmo</a:t>
            </a:r>
            <a:r>
              <a:rPr lang="it-IT" sz="2800" dirty="0" smtClean="0"/>
              <a:t> pensare che il peso non è sostenuto da tutto il corpo, ma solo dallo scheletro (prima correzione)</a:t>
            </a:r>
          </a:p>
        </p:txBody>
      </p:sp>
      <p:pic>
        <p:nvPicPr>
          <p:cNvPr id="25602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3071810"/>
            <a:ext cx="2238375" cy="2600325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000372"/>
            <a:ext cx="1526718" cy="267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2428860" y="3357562"/>
            <a:ext cx="100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≈</a:t>
            </a:r>
          </a:p>
        </p:txBody>
      </p:sp>
      <p:pic>
        <p:nvPicPr>
          <p:cNvPr id="38914" name="Picture 2" descr="Risultati immagini per scheletr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3214686"/>
            <a:ext cx="1634378" cy="2294918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5500694" y="3500438"/>
            <a:ext cx="100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Nel nostro </a:t>
            </a:r>
            <a:r>
              <a:rPr lang="it-IT" dirty="0" err="1" smtClean="0"/>
              <a:t>esempio…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114298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Dobbiamo allora studiare la resistenza a compressione delle ossa in relazione alla lunghezza.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85720" y="485776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Raddoppiando l’altezza del corpo umano, se vogliamo che la pressione sull’osso resti la stessa, i diametri devono crescere di un fattore 2</a:t>
            </a:r>
            <a:r>
              <a:rPr lang="it-IT" sz="2800" baseline="30000" dirty="0" smtClean="0"/>
              <a:t>3/2 </a:t>
            </a:r>
            <a:r>
              <a:rPr lang="it-IT" sz="2800" dirty="0" smtClean="0"/>
              <a:t>(Galileo ci era arrivato 3 secoli fa)</a:t>
            </a:r>
            <a:endParaRPr lang="it-IT" sz="2800" baseline="30000" dirty="0" smtClean="0"/>
          </a:p>
        </p:txBody>
      </p:sp>
      <p:pic>
        <p:nvPicPr>
          <p:cNvPr id="39938" name="Picture 2" descr="Risultati immagini per confronto femori animal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143116"/>
            <a:ext cx="5143536" cy="2700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Dunque la risposta al quesito è: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I giganti di </a:t>
            </a:r>
            <a:r>
              <a:rPr lang="it-IT" sz="2800" dirty="0" err="1" smtClean="0"/>
              <a:t>Brobdingnac</a:t>
            </a:r>
            <a:r>
              <a:rPr lang="it-IT" sz="2800" dirty="0" smtClean="0"/>
              <a:t> non possono essere proporzionati come gli uomini: saranno in generale più tozzi. </a:t>
            </a:r>
          </a:p>
        </p:txBody>
      </p:sp>
      <p:pic>
        <p:nvPicPr>
          <p:cNvPr id="40962" name="Picture 2" descr="Risultati immagini per shr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643182"/>
            <a:ext cx="4520566" cy="255104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00002" y="521495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err="1" smtClean="0"/>
              <a:t>…E</a:t>
            </a:r>
            <a:r>
              <a:rPr lang="it-IT" sz="2800" dirty="0" smtClean="0"/>
              <a:t> abbiamo capito tutto questo da un </a:t>
            </a:r>
            <a:r>
              <a:rPr lang="it-IT" sz="2800" b="1" dirty="0" smtClean="0"/>
              <a:t>cilindro</a:t>
            </a:r>
            <a:r>
              <a:rPr lang="it-IT" sz="2800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Proprietà dei modelli fisici (3)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Una </a:t>
            </a:r>
            <a:r>
              <a:rPr lang="it-IT" sz="2800" dirty="0" err="1" smtClean="0"/>
              <a:t>modellizzazione</a:t>
            </a:r>
            <a:r>
              <a:rPr lang="it-IT" sz="2800" dirty="0" smtClean="0"/>
              <a:t> ben concepita deve permettere di apportare una serie di aggiustamenti via via più piccoli per migliorare la resa della nostra rappresentazione!</a:t>
            </a:r>
          </a:p>
        </p:txBody>
      </p:sp>
      <p:pic>
        <p:nvPicPr>
          <p:cNvPr id="7" name="Picture 4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6215082"/>
            <a:ext cx="644529" cy="642918"/>
          </a:xfrm>
          <a:prstGeom prst="rect">
            <a:avLst/>
          </a:prstGeom>
          <a:noFill/>
        </p:spPr>
      </p:pic>
      <p:pic>
        <p:nvPicPr>
          <p:cNvPr id="9" name="Picture 4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6215082"/>
            <a:ext cx="644529" cy="642918"/>
          </a:xfrm>
          <a:prstGeom prst="rect">
            <a:avLst/>
          </a:prstGeom>
          <a:noFill/>
        </p:spPr>
      </p:pic>
      <p:pic>
        <p:nvPicPr>
          <p:cNvPr id="12" name="Picture 2" descr="Risultati immagini per cilindro disegn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4143380"/>
            <a:ext cx="2238375" cy="2600325"/>
          </a:xfrm>
          <a:prstGeom prst="rect">
            <a:avLst/>
          </a:prstGeom>
          <a:noFill/>
        </p:spPr>
      </p:pic>
      <p:pic>
        <p:nvPicPr>
          <p:cNvPr id="34820" name="Picture 4" descr="Immagine correl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286124"/>
            <a:ext cx="1214446" cy="1211410"/>
          </a:xfrm>
          <a:prstGeom prst="rect">
            <a:avLst/>
          </a:prstGeom>
          <a:noFill/>
        </p:spPr>
      </p:pic>
      <p:pic>
        <p:nvPicPr>
          <p:cNvPr id="34822" name="Picture 6" descr="Risultati immagini per cilindro bl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43306" y="2786058"/>
            <a:ext cx="1541710" cy="1243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Proprietà dei modelli fisici (3)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RIFLESSIONE: Questo grado di approssimazione  potrebbe essere sufficiente </a:t>
            </a:r>
            <a:r>
              <a:rPr lang="it-IT" sz="2800" dirty="0" err="1" smtClean="0"/>
              <a:t>a…</a:t>
            </a:r>
            <a:endParaRPr lang="it-IT" sz="2800" dirty="0" smtClean="0"/>
          </a:p>
        </p:txBody>
      </p:sp>
      <p:pic>
        <p:nvPicPr>
          <p:cNvPr id="25602" name="Picture 2" descr="Risultati immagini per cilindro diseg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3000372"/>
            <a:ext cx="2786082" cy="3236597"/>
          </a:xfrm>
          <a:prstGeom prst="rect">
            <a:avLst/>
          </a:prstGeom>
          <a:noFill/>
        </p:spPr>
      </p:pic>
      <p:pic>
        <p:nvPicPr>
          <p:cNvPr id="34818" name="Picture 2" descr="Risultati immagini per omino di lat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428868"/>
            <a:ext cx="2239865" cy="3862383"/>
          </a:xfrm>
          <a:prstGeom prst="rect">
            <a:avLst/>
          </a:prstGeom>
          <a:noFill/>
        </p:spPr>
      </p:pic>
      <p:sp>
        <p:nvSpPr>
          <p:cNvPr id="11" name="Freccia a destra 10"/>
          <p:cNvSpPr/>
          <p:nvPr/>
        </p:nvSpPr>
        <p:spPr>
          <a:xfrm>
            <a:off x="3714744" y="4357694"/>
            <a:ext cx="142876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Ma a che grado di precisione fermarsi?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err="1" smtClean="0"/>
              <a:t>…è</a:t>
            </a:r>
            <a:r>
              <a:rPr lang="it-IT" sz="2800" dirty="0" smtClean="0"/>
              <a:t> simile alla domanda iniziale “</a:t>
            </a:r>
            <a:r>
              <a:rPr lang="it-IT" sz="2800" dirty="0" smtClean="0">
                <a:solidFill>
                  <a:srgbClr val="FF0000"/>
                </a:solidFill>
              </a:rPr>
              <a:t>l’approssimazione è buona per chi, o per cosa?</a:t>
            </a:r>
            <a:r>
              <a:rPr lang="it-IT" sz="2800" dirty="0" smtClean="0"/>
              <a:t>”</a:t>
            </a:r>
          </a:p>
          <a:p>
            <a:endParaRPr lang="it-IT" sz="2800" dirty="0" smtClean="0"/>
          </a:p>
          <a:p>
            <a:r>
              <a:rPr lang="it-IT" sz="2800" dirty="0" smtClean="0"/>
              <a:t>La risposta ingenua </a:t>
            </a:r>
            <a:r>
              <a:rPr lang="it-IT" sz="2800" dirty="0" err="1" smtClean="0"/>
              <a:t>è…</a:t>
            </a:r>
            <a:r>
              <a:rPr lang="it-IT" sz="2800" dirty="0" smtClean="0"/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0002" y="3714752"/>
            <a:ext cx="8358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0070C0"/>
                </a:solidFill>
              </a:rPr>
              <a:t>Dipende da quanto stiamo “entrando dentro” al problema!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7257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La risposta si può prendere per buona letteralmente!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Se mi tengo “sufficientemente” lontano dalla Terra vedo questo:</a:t>
            </a:r>
          </a:p>
        </p:txBody>
      </p:sp>
      <p:pic>
        <p:nvPicPr>
          <p:cNvPr id="61442" name="Picture 2" descr="Risultati immagini per terr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1928802"/>
            <a:ext cx="3357586" cy="3354307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85720" y="5286388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E’ giù astrazioni (sembra perfettamente sferica)  e schematizzazioni (“dai, è una palla”), trasposizioni (gira come una trottola) ecc. ecc.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Ma se mi avvicino di più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Questa ha ancora la forma ideale di prima?</a:t>
            </a:r>
          </a:p>
        </p:txBody>
      </p:sp>
      <p:pic>
        <p:nvPicPr>
          <p:cNvPr id="5" name="Immagine 4" descr="montagna,-panorama-1579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16"/>
            <a:ext cx="9144000" cy="293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Come lo “</a:t>
            </a:r>
            <a:r>
              <a:rPr lang="it-IT" dirty="0" err="1" smtClean="0"/>
              <a:t>scaling</a:t>
            </a:r>
            <a:r>
              <a:rPr lang="it-IT" dirty="0" smtClean="0"/>
              <a:t>” condiziona la nostra aspettativa di precisione  e soluzione dei problemi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78579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Mappa dei livelli sonori (8 metri) </a:t>
            </a:r>
          </a:p>
        </p:txBody>
      </p:sp>
      <p:pic>
        <p:nvPicPr>
          <p:cNvPr id="6" name="Immagine 5" descr="120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785926"/>
            <a:ext cx="6858014" cy="484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Cosa significa rappresentare?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/>
              <a:t>Rappresentare = costruire modelli utilizzando un linguaggio convenzionale e sfruttando le seguenti abilità del pensiero (</a:t>
            </a:r>
            <a:r>
              <a:rPr lang="it-IT" sz="2800" b="1" i="1" dirty="0" smtClean="0"/>
              <a:t>le tre “A”</a:t>
            </a:r>
            <a:r>
              <a:rPr lang="it-IT" sz="2800" dirty="0" smtClean="0"/>
              <a:t>):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7158" y="3429000"/>
            <a:ext cx="86439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>
              <a:buFont typeface="Wingdings" pitchFamily="2" charset="2"/>
              <a:buChar char="ü"/>
            </a:pPr>
            <a:r>
              <a:rPr lang="it-IT" sz="3200" b="1" dirty="0" smtClean="0"/>
              <a:t>A</a:t>
            </a:r>
            <a:r>
              <a:rPr lang="it-IT" sz="3200" dirty="0" smtClean="0"/>
              <a:t>strazione </a:t>
            </a:r>
          </a:p>
          <a:p>
            <a:pPr>
              <a:buFont typeface="Wingdings" pitchFamily="2" charset="2"/>
              <a:buChar char="ü"/>
            </a:pPr>
            <a:r>
              <a:rPr lang="it-IT" sz="3200" b="1" dirty="0" smtClean="0"/>
              <a:t>A</a:t>
            </a:r>
            <a:r>
              <a:rPr lang="it-IT" sz="3200" dirty="0" smtClean="0"/>
              <a:t>nalogia (trasposizione di proprietà)</a:t>
            </a:r>
          </a:p>
          <a:p>
            <a:pPr>
              <a:buFont typeface="Wingdings" pitchFamily="2" charset="2"/>
              <a:buChar char="ü"/>
            </a:pPr>
            <a:r>
              <a:rPr lang="it-IT" sz="3200" b="1" dirty="0" smtClean="0"/>
              <a:t>A</a:t>
            </a:r>
            <a:r>
              <a:rPr lang="it-IT" sz="3200" dirty="0" smtClean="0"/>
              <a:t>pprofondimento progressivo del dettaglio  </a:t>
            </a:r>
          </a:p>
          <a:p>
            <a:r>
              <a:rPr lang="it-IT" sz="32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Come lo “</a:t>
            </a:r>
            <a:r>
              <a:rPr lang="it-IT" dirty="0" err="1" smtClean="0"/>
              <a:t>scaling</a:t>
            </a:r>
            <a:r>
              <a:rPr lang="it-IT" dirty="0" smtClean="0"/>
              <a:t>” condiziona la nostra aspettativa di precisione  e soluzione dei problemi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78579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Mappa dei livelli sonori (16 metri) </a:t>
            </a:r>
          </a:p>
        </p:txBody>
      </p:sp>
      <p:pic>
        <p:nvPicPr>
          <p:cNvPr id="6" name="Immagine 5" descr="120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785926"/>
            <a:ext cx="6858015" cy="484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Come lo “</a:t>
            </a:r>
            <a:r>
              <a:rPr lang="it-IT" dirty="0" err="1" smtClean="0"/>
              <a:t>scaling</a:t>
            </a:r>
            <a:r>
              <a:rPr lang="it-IT" dirty="0" smtClean="0"/>
              <a:t>” condiziona la nostra aspettativa di precisione  e soluzione dei problemi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78579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Mappa dei livelli sonori (30 metri) </a:t>
            </a:r>
          </a:p>
        </p:txBody>
      </p:sp>
      <p:pic>
        <p:nvPicPr>
          <p:cNvPr id="6" name="Immagine 5" descr="120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785926"/>
            <a:ext cx="6858015" cy="484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Come lo “</a:t>
            </a:r>
            <a:r>
              <a:rPr lang="it-IT" dirty="0" err="1" smtClean="0"/>
              <a:t>scaling</a:t>
            </a:r>
            <a:r>
              <a:rPr lang="it-IT" dirty="0" smtClean="0"/>
              <a:t>” condiziona la nostra aspettativa di precisione  e soluzione dei problemi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78579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Mappa dei livelli sonori (40 metri) </a:t>
            </a:r>
          </a:p>
        </p:txBody>
      </p:sp>
      <p:pic>
        <p:nvPicPr>
          <p:cNvPr id="6" name="Immagine 5" descr="120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785926"/>
            <a:ext cx="6858015" cy="484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Come lo “</a:t>
            </a:r>
            <a:r>
              <a:rPr lang="it-IT" dirty="0" err="1" smtClean="0"/>
              <a:t>scaling</a:t>
            </a:r>
            <a:r>
              <a:rPr lang="it-IT" dirty="0" smtClean="0"/>
              <a:t>” condiziona la nostra aspettativa di precisione e soluzione dei problemi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78579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Mappa dei livelli sonori (120 metri) </a:t>
            </a:r>
          </a:p>
        </p:txBody>
      </p:sp>
      <p:pic>
        <p:nvPicPr>
          <p:cNvPr id="6" name="Immagine 5" descr="120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785926"/>
            <a:ext cx="6858016" cy="484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Come lo “</a:t>
            </a:r>
            <a:r>
              <a:rPr lang="it-IT" dirty="0" err="1" smtClean="0"/>
              <a:t>scaling</a:t>
            </a:r>
            <a:r>
              <a:rPr lang="it-IT" dirty="0" smtClean="0"/>
              <a:t>” condiziona la nostra aspettativa di precisione e soluzione dei problemi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785794"/>
            <a:ext cx="864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Cosa ne deduciamo?</a:t>
            </a:r>
          </a:p>
          <a:p>
            <a:endParaRPr lang="it-IT" sz="2800" dirty="0" smtClean="0"/>
          </a:p>
          <a:p>
            <a:r>
              <a:rPr lang="it-IT" sz="2800" dirty="0" smtClean="0"/>
              <a:t>Allontanandomi dalle sorgenti sonore “perdo definizione del particolare” in favore di una schematizzazione più regolare. Avvicinandomi devo “recuperare” il dettaglio. </a:t>
            </a:r>
          </a:p>
        </p:txBody>
      </p:sp>
      <p:pic>
        <p:nvPicPr>
          <p:cNvPr id="5" name="Immagine 4" descr="120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643314"/>
            <a:ext cx="4000528" cy="2828195"/>
          </a:xfrm>
          <a:prstGeom prst="rect">
            <a:avLst/>
          </a:prstGeom>
        </p:spPr>
      </p:pic>
      <p:pic>
        <p:nvPicPr>
          <p:cNvPr id="7" name="Immagine 6" descr="120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643314"/>
            <a:ext cx="3999600" cy="282753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428860" y="5000636"/>
            <a:ext cx="214314" cy="14287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Come lo “</a:t>
            </a:r>
            <a:r>
              <a:rPr lang="it-IT" dirty="0" err="1" smtClean="0"/>
              <a:t>scaling</a:t>
            </a:r>
            <a:r>
              <a:rPr lang="it-IT" dirty="0" smtClean="0"/>
              <a:t>” condiziona la nostra aspettativa di precisione e soluzione dei problemi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785794"/>
            <a:ext cx="864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b="1" dirty="0" smtClean="0"/>
              <a:t>MORALE</a:t>
            </a:r>
            <a:r>
              <a:rPr lang="it-IT" sz="2800" dirty="0" smtClean="0"/>
              <a:t>:</a:t>
            </a:r>
          </a:p>
          <a:p>
            <a:r>
              <a:rPr lang="it-IT" sz="2800" dirty="0" smtClean="0"/>
              <a:t>Poiché il grado di dettaglio richiesto dipende dal tipo di problema </a:t>
            </a:r>
            <a:r>
              <a:rPr lang="it-IT" sz="2800" dirty="0" smtClean="0">
                <a:sym typeface="Wingdings" pitchFamily="2" charset="2"/>
              </a:rPr>
              <a:t> la scelta di scala è funzionale alla soluzione .</a:t>
            </a:r>
          </a:p>
          <a:p>
            <a:r>
              <a:rPr lang="it-IT" sz="2800" dirty="0" smtClean="0">
                <a:sym typeface="Wingdings" pitchFamily="2" charset="2"/>
              </a:rPr>
              <a:t>Esempio: “il rumore di un cantiere vicino e lontano”</a:t>
            </a:r>
            <a:endParaRPr lang="it-IT" sz="2800" dirty="0" smtClean="0"/>
          </a:p>
        </p:txBody>
      </p:sp>
      <p:pic>
        <p:nvPicPr>
          <p:cNvPr id="5" name="Immagine 4" descr="120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643314"/>
            <a:ext cx="4000528" cy="2828195"/>
          </a:xfrm>
          <a:prstGeom prst="rect">
            <a:avLst/>
          </a:prstGeom>
        </p:spPr>
      </p:pic>
      <p:pic>
        <p:nvPicPr>
          <p:cNvPr id="7" name="Immagine 6" descr="120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643314"/>
            <a:ext cx="3999600" cy="282753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428860" y="5000636"/>
            <a:ext cx="214314" cy="14287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Qualche distanza notevole per </a:t>
            </a:r>
            <a:r>
              <a:rPr lang="it-IT" dirty="0" err="1" smtClean="0"/>
              <a:t>valutare…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1142984"/>
            <a:ext cx="86439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Dalla Terra al Sole: 8 minuti-luce</a:t>
            </a:r>
          </a:p>
          <a:p>
            <a:endParaRPr lang="it-IT" sz="2800" dirty="0" smtClean="0"/>
          </a:p>
          <a:p>
            <a:r>
              <a:rPr lang="it-IT" sz="2800" dirty="0" smtClean="0"/>
              <a:t>Dal Sole a Plutone: 6 ore-luce</a:t>
            </a:r>
          </a:p>
          <a:p>
            <a:endParaRPr lang="it-IT" sz="2800" dirty="0" smtClean="0"/>
          </a:p>
          <a:p>
            <a:r>
              <a:rPr lang="it-IT" sz="2800" dirty="0" smtClean="0"/>
              <a:t>Dal Sole al Centro della Via Lattea: 30000 anni-luce</a:t>
            </a:r>
          </a:p>
          <a:p>
            <a:endParaRPr lang="it-IT" sz="2800" dirty="0" smtClean="0"/>
          </a:p>
          <a:p>
            <a:r>
              <a:rPr lang="it-IT" sz="2800" dirty="0" smtClean="0"/>
              <a:t>Dalla Via Lattea alla Galassia di Andromeda (M31): 2 milioni di anni-luce</a:t>
            </a:r>
          </a:p>
          <a:p>
            <a:endParaRPr lang="it-IT" sz="2800" dirty="0" smtClean="0"/>
          </a:p>
          <a:p>
            <a:r>
              <a:rPr lang="it-IT" sz="2800" dirty="0" smtClean="0"/>
              <a:t>Galassie più lontane: miliardi di anni-luce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…gli</a:t>
            </a:r>
            <a:r>
              <a:rPr lang="it-IT" dirty="0" smtClean="0"/>
              <a:t> effetti dello </a:t>
            </a:r>
            <a:r>
              <a:rPr lang="it-IT" dirty="0" err="1" smtClean="0"/>
              <a:t>scaling</a:t>
            </a:r>
            <a:r>
              <a:rPr lang="it-IT" dirty="0" smtClean="0"/>
              <a:t> cosmico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571480"/>
            <a:ext cx="864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Già su scale di 300 milioni di anni luce l’Universo può essere studiato così:</a:t>
            </a:r>
          </a:p>
          <a:p>
            <a:endParaRPr lang="it-IT" sz="2800" dirty="0" smtClean="0"/>
          </a:p>
          <a:p>
            <a:endParaRPr lang="it-IT" sz="2800" dirty="0" smtClean="0"/>
          </a:p>
          <a:p>
            <a:endParaRPr lang="it-IT" sz="2800" dirty="0" smtClean="0"/>
          </a:p>
        </p:txBody>
      </p:sp>
      <p:sp>
        <p:nvSpPr>
          <p:cNvPr id="4" name="Rettangolo 3"/>
          <p:cNvSpPr/>
          <p:nvPr/>
        </p:nvSpPr>
        <p:spPr>
          <a:xfrm>
            <a:off x="428596" y="2000240"/>
            <a:ext cx="8072494" cy="2143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57158" y="4611231"/>
            <a:ext cx="46434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Sotto queste dimensioni iniziamo a vedere (e dover valutare) gli effetti delle “singolarità” locali:</a:t>
            </a:r>
          </a:p>
          <a:p>
            <a:endParaRPr lang="it-IT" sz="2800" dirty="0" smtClean="0"/>
          </a:p>
        </p:txBody>
      </p:sp>
      <p:pic>
        <p:nvPicPr>
          <p:cNvPr id="78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4643446"/>
            <a:ext cx="2776535" cy="200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8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85720" y="114298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…ma</a:t>
            </a:r>
            <a:r>
              <a:rPr lang="it-IT" sz="2800" dirty="0" smtClean="0"/>
              <a:t> i nostri problemi continuano a non pesare poi così tanto, nell’economia del Sistema Solare.</a:t>
            </a:r>
          </a:p>
        </p:txBody>
      </p:sp>
      <p:pic>
        <p:nvPicPr>
          <p:cNvPr id="4" name="Immagine 3" descr="cassini ter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2214554"/>
            <a:ext cx="6000792" cy="4500594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Effetti dello </a:t>
            </a:r>
            <a:r>
              <a:rPr lang="it-IT" dirty="0" err="1" smtClean="0"/>
              <a:t>scaling</a:t>
            </a:r>
            <a:r>
              <a:rPr lang="it-IT" dirty="0" smtClean="0"/>
              <a:t> cosmico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Un considerazione “di scala”</a:t>
            </a:r>
            <a:endParaRPr lang="it-IT" dirty="0"/>
          </a:p>
        </p:txBody>
      </p:sp>
      <p:sp>
        <p:nvSpPr>
          <p:cNvPr id="295940" name="AutoShape 4" descr="Risultati immagini per schizzi tuf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8745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1029598"/>
            <a:ext cx="5595955" cy="582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Cos’è una rappresentazione? O anche: cosa non è?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2844" y="4929198"/>
            <a:ext cx="8572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u="sng" dirty="0" smtClean="0"/>
              <a:t>“La </a:t>
            </a:r>
            <a:r>
              <a:rPr lang="it-IT" sz="2800" b="1" u="sng" dirty="0" err="1" smtClean="0">
                <a:solidFill>
                  <a:srgbClr val="FF0000"/>
                </a:solidFill>
              </a:rPr>
              <a:t>Trahison</a:t>
            </a:r>
            <a:r>
              <a:rPr lang="it-IT" sz="2800" b="1" u="sng" dirty="0" smtClean="0"/>
              <a:t> </a:t>
            </a:r>
            <a:r>
              <a:rPr lang="it-IT" sz="2800" b="1" u="sng" dirty="0" err="1" smtClean="0"/>
              <a:t>des</a:t>
            </a:r>
            <a:r>
              <a:rPr lang="it-IT" sz="2800" b="1" u="sng" dirty="0" smtClean="0"/>
              <a:t> </a:t>
            </a:r>
            <a:r>
              <a:rPr lang="it-IT" sz="2800" b="1" u="sng" dirty="0" err="1" smtClean="0"/>
              <a:t>images</a:t>
            </a:r>
            <a:r>
              <a:rPr lang="it-IT" sz="2800" b="1" u="sng" dirty="0" smtClean="0"/>
              <a:t>” (Magritte)</a:t>
            </a:r>
            <a:endParaRPr lang="it-IT" sz="2800" b="1" u="sng" dirty="0" smtClean="0">
              <a:hlinkClick r:id="rId2"/>
            </a:endParaRPr>
          </a:p>
          <a:p>
            <a:pPr algn="just"/>
            <a:r>
              <a:rPr lang="it-IT" sz="2800" dirty="0" smtClean="0"/>
              <a:t>Messaggio dell’autore: la </a:t>
            </a:r>
            <a:r>
              <a:rPr lang="it-IT" sz="2800" i="1" dirty="0" smtClean="0"/>
              <a:t>rappresentazione</a:t>
            </a:r>
            <a:r>
              <a:rPr lang="it-IT" sz="2800" dirty="0" smtClean="0"/>
              <a:t> di un qualsiasi oggetto, in questo caso la pipa, non deve essere confusa con </a:t>
            </a:r>
            <a:r>
              <a:rPr lang="it-IT" sz="2800" i="1" dirty="0" smtClean="0"/>
              <a:t>l’oggetto stesso</a:t>
            </a:r>
            <a:r>
              <a:rPr lang="it-IT" sz="2800" dirty="0" smtClean="0"/>
              <a:t>.</a:t>
            </a:r>
          </a:p>
        </p:txBody>
      </p:sp>
      <p:pic>
        <p:nvPicPr>
          <p:cNvPr id="5" name="Immagine 4" descr="cecinestp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500174"/>
            <a:ext cx="5643602" cy="3330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85720" y="1142984"/>
            <a:ext cx="86439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Scegliere la scala giusta per risolvere i problemi non solo </a:t>
            </a:r>
            <a:r>
              <a:rPr lang="it-IT" sz="2800" dirty="0" smtClean="0">
                <a:solidFill>
                  <a:srgbClr val="FF0000"/>
                </a:solidFill>
              </a:rPr>
              <a:t>è utile </a:t>
            </a:r>
            <a:r>
              <a:rPr lang="it-IT" sz="2800" dirty="0" smtClean="0"/>
              <a:t>ad evitarci “dettagli ed approfondimenti inutili”, ma talvolta è </a:t>
            </a:r>
            <a:r>
              <a:rPr lang="it-IT" sz="2800" dirty="0" smtClean="0">
                <a:solidFill>
                  <a:srgbClr val="FF0000"/>
                </a:solidFill>
              </a:rPr>
              <a:t>necessario</a:t>
            </a:r>
            <a:r>
              <a:rPr lang="it-IT" sz="2800" dirty="0" smtClean="0"/>
              <a:t> per centrare la fisica del problema!</a:t>
            </a:r>
          </a:p>
          <a:p>
            <a:endParaRPr lang="it-IT" sz="2800" dirty="0" smtClean="0"/>
          </a:p>
          <a:p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/>
              <a:t>Questo perché: </a:t>
            </a:r>
            <a:r>
              <a:rPr lang="it-IT" sz="2800" b="1" dirty="0" smtClean="0">
                <a:solidFill>
                  <a:srgbClr val="FF0000"/>
                </a:solidFill>
              </a:rPr>
              <a:t>la fisica non è invariante di scala</a:t>
            </a:r>
            <a:r>
              <a:rPr lang="it-IT" sz="2800" dirty="0" smtClean="0"/>
              <a:t>. 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Warning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85720" y="485776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[Visione filmato: PSSC 4]</a:t>
            </a:r>
          </a:p>
          <a:p>
            <a:endParaRPr lang="it-IT" sz="2800" dirty="0" smtClean="0"/>
          </a:p>
          <a:p>
            <a:r>
              <a:rPr lang="it-IT" sz="2800" dirty="0" smtClean="0">
                <a:hlinkClick r:id="rId2"/>
              </a:rPr>
              <a:t>https://www.youtube.com/watch?v=JFJgGm6TdcY&amp;list=PL2E52C90780C90DE9&amp;index=4</a:t>
            </a:r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85720" y="1142984"/>
            <a:ext cx="86439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Raggio atomico: 10</a:t>
            </a:r>
            <a:r>
              <a:rPr lang="it-IT" sz="2800" baseline="30000" dirty="0" smtClean="0"/>
              <a:t>-8</a:t>
            </a:r>
            <a:r>
              <a:rPr lang="it-IT" sz="2800" dirty="0" smtClean="0"/>
              <a:t> cm</a:t>
            </a:r>
          </a:p>
          <a:p>
            <a:endParaRPr lang="it-IT" sz="2800" dirty="0" smtClean="0"/>
          </a:p>
          <a:p>
            <a:r>
              <a:rPr lang="it-IT" sz="2800" dirty="0" smtClean="0"/>
              <a:t>Raggio nucleare: 10</a:t>
            </a:r>
            <a:r>
              <a:rPr lang="it-IT" sz="2800" baseline="30000" dirty="0" smtClean="0"/>
              <a:t>-13</a:t>
            </a:r>
            <a:r>
              <a:rPr lang="it-IT" sz="2800" dirty="0" smtClean="0"/>
              <a:t> cm</a:t>
            </a:r>
          </a:p>
          <a:p>
            <a:endParaRPr lang="it-IT" sz="2800" dirty="0" smtClean="0"/>
          </a:p>
          <a:p>
            <a:r>
              <a:rPr lang="it-IT" sz="2800" dirty="0" smtClean="0"/>
              <a:t>Lunghezza di </a:t>
            </a:r>
            <a:r>
              <a:rPr lang="it-IT" sz="2800" dirty="0" err="1" smtClean="0"/>
              <a:t>Plank</a:t>
            </a:r>
            <a:r>
              <a:rPr lang="it-IT" sz="2800" dirty="0" smtClean="0"/>
              <a:t>: 10</a:t>
            </a:r>
            <a:r>
              <a:rPr lang="it-IT" sz="2800" baseline="30000" dirty="0" smtClean="0"/>
              <a:t>-33</a:t>
            </a:r>
            <a:r>
              <a:rPr lang="it-IT" sz="2800" dirty="0" smtClean="0"/>
              <a:t> cm</a:t>
            </a:r>
          </a:p>
          <a:p>
            <a:endParaRPr lang="it-IT" sz="2800" dirty="0" smtClean="0"/>
          </a:p>
          <a:p>
            <a:r>
              <a:rPr lang="it-IT" sz="2800" dirty="0" smtClean="0"/>
              <a:t>[Video: ZOOM dall’infinitamente piccolo all’infinitamente grande]</a:t>
            </a:r>
          </a:p>
          <a:p>
            <a:endParaRPr lang="it-IT" sz="2800" b="1" dirty="0" smtClean="0"/>
          </a:p>
          <a:p>
            <a:r>
              <a:rPr lang="it-IT" sz="2800" b="1" dirty="0" smtClean="0"/>
              <a:t>DOMANDA</a:t>
            </a:r>
            <a:r>
              <a:rPr lang="it-IT" sz="2800" dirty="0" smtClean="0"/>
              <a:t> (a cui non rispondiamo): fino a che limite ha senso considerare le particelle come “piccole palline”?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L’esempio vale anche sul “piccolo”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Attività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00002" y="6072206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TIP: le figure possono ispirare le risposte.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121442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Individuare tre problemi per cui la Terra può essere schematizzata come: 1) un punto, 2) una palla, 3) un corpo irregolare</a:t>
            </a:r>
          </a:p>
        </p:txBody>
      </p:sp>
      <p:pic>
        <p:nvPicPr>
          <p:cNvPr id="64514" name="Picture 2" descr="Risultati immagini per kep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496"/>
            <a:ext cx="2095500" cy="2876551"/>
          </a:xfrm>
          <a:prstGeom prst="rect">
            <a:avLst/>
          </a:prstGeom>
          <a:noFill/>
        </p:spPr>
      </p:pic>
      <p:pic>
        <p:nvPicPr>
          <p:cNvPr id="64516" name="Picture 4" descr="Risultati immagini per precessione degli equinoz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000372"/>
            <a:ext cx="2095500" cy="2447926"/>
          </a:xfrm>
          <a:prstGeom prst="rect">
            <a:avLst/>
          </a:prstGeom>
          <a:noFill/>
        </p:spPr>
      </p:pic>
      <p:pic>
        <p:nvPicPr>
          <p:cNvPr id="64518" name="Picture 6" descr="Risultati immagini per marea"/>
          <p:cNvPicPr>
            <a:picLocks noChangeAspect="1" noChangeArrowheads="1"/>
          </p:cNvPicPr>
          <p:nvPr/>
        </p:nvPicPr>
        <p:blipFill>
          <a:blip r:embed="rId4"/>
          <a:srcRect l="20441" r="16665"/>
          <a:stretch>
            <a:fillRect/>
          </a:stretch>
        </p:blipFill>
        <p:spPr bwMode="auto">
          <a:xfrm>
            <a:off x="6000760" y="2857496"/>
            <a:ext cx="2857520" cy="3028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Una possibile soluzione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714356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1) Moto Kepleriano, 2) precessione degli equinozi, 3) studio delle maree</a:t>
            </a:r>
          </a:p>
        </p:txBody>
      </p:sp>
      <p:pic>
        <p:nvPicPr>
          <p:cNvPr id="65538" name="Picture 2" descr="Risultati immagini per precessi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1857364"/>
            <a:ext cx="3762375" cy="4200526"/>
          </a:xfrm>
          <a:prstGeom prst="rect">
            <a:avLst/>
          </a:prstGeom>
          <a:noFill/>
        </p:spPr>
      </p:pic>
      <p:pic>
        <p:nvPicPr>
          <p:cNvPr id="65540" name="Picture 4" descr="Risultati immagini per I legge di keple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4620"/>
            <a:ext cx="3524250" cy="3028950"/>
          </a:xfrm>
          <a:prstGeom prst="rect">
            <a:avLst/>
          </a:prstGeom>
          <a:noFill/>
        </p:spPr>
      </p:pic>
      <p:pic>
        <p:nvPicPr>
          <p:cNvPr id="9" name="Immagine 8" descr="Ma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3643314"/>
            <a:ext cx="3786214" cy="1684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/>
          <a:lstStyle/>
          <a:p>
            <a:pPr algn="ctr"/>
            <a:r>
              <a:rPr lang="it-IT" dirty="0" smtClean="0"/>
              <a:t>Sintesi delle proprietà dei modelli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7158" y="928670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r>
              <a:rPr lang="it-IT" sz="2800" dirty="0" smtClean="0"/>
              <a:t>Riassumiamo ciò di cui abbiamo parlato.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7158" y="2357430"/>
            <a:ext cx="86439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Proprietà </a:t>
            </a:r>
            <a:r>
              <a:rPr lang="it-IT" sz="2800" b="1" dirty="0" smtClean="0"/>
              <a:t>semplificativa</a:t>
            </a:r>
            <a:r>
              <a:rPr lang="it-IT" sz="2800" dirty="0" smtClean="0"/>
              <a:t> (astraggo, schematizzo, sintetizzo proprietà salienti)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Proprietà </a:t>
            </a:r>
            <a:r>
              <a:rPr lang="it-IT" sz="2800" b="1" dirty="0" err="1" smtClean="0"/>
              <a:t>traspositiva</a:t>
            </a:r>
            <a:r>
              <a:rPr lang="it-IT" sz="2800" dirty="0" smtClean="0"/>
              <a:t> (traspongo delle proprietà da un oggetto ad un altro)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Proprietà “di </a:t>
            </a:r>
            <a:r>
              <a:rPr lang="it-IT" sz="2800" b="1" dirty="0" smtClean="0"/>
              <a:t>convergenza</a:t>
            </a:r>
            <a:r>
              <a:rPr lang="it-IT" sz="2800" dirty="0" smtClean="0"/>
              <a:t>”: si ottiene una descrizione sempre più raffinata per approssimazioni successive (sommando contributi via via più piccoli).</a:t>
            </a:r>
          </a:p>
          <a:p>
            <a:endParaRPr lang="it-IT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Esperienza di laboratorio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14282" y="2214554"/>
            <a:ext cx="8429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DOMANDA: che idea hanno i nostri studenti del funzionamento delle leve?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Approccio: esperienza vissuta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121442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Possiamo impostare il ragionamento a partire dall’altalena a dondolo!</a:t>
            </a:r>
          </a:p>
        </p:txBody>
      </p:sp>
      <p:pic>
        <p:nvPicPr>
          <p:cNvPr id="618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28868"/>
            <a:ext cx="53911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214282" y="5286388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Ovviamente i bambini non possiedono il concetto di “momento meccanico”: però hanno sicuramente provato questa giostra (in alternativa pensiamo ad una bilancia a bracci).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Approccio: esperienza vissuta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121442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 bambini non conoscono nemmeno la distinzione tra massa e peso. Però conoscono bene la bilancia a molla di casa, che tipicamente restituisce una misura in </a:t>
            </a:r>
            <a:r>
              <a:rPr lang="it-IT" sz="2800" i="1" dirty="0" smtClean="0"/>
              <a:t>kg</a:t>
            </a:r>
            <a:r>
              <a:rPr lang="it-IT" sz="2800" dirty="0" smtClean="0"/>
              <a:t>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14282" y="5286388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N.B. Nelle indicazioni dovrebbe essere riportato “usare esclusivamente sulla Terra e preferibilmente  nella stessa località di fabbricazione”.</a:t>
            </a:r>
          </a:p>
        </p:txBody>
      </p:sp>
      <p:pic>
        <p:nvPicPr>
          <p:cNvPr id="620546" name="Picture 2" descr="Risultati immagini per bilancia di ca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714620"/>
            <a:ext cx="2884997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Formalizzazione dell’esperimento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12144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Che tipo di prove imposteranno gli studenti?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4282" y="2285992"/>
            <a:ext cx="87154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Statisticamente, il primo approccio è a “tentativi casuali”: si fanno più tentativi cambiando sia le “masse” sia le distanze reciproche dal perno (fulcro).</a:t>
            </a:r>
          </a:p>
          <a:p>
            <a:endParaRPr lang="it-IT" sz="2800" dirty="0" smtClean="0"/>
          </a:p>
          <a:p>
            <a:endParaRPr lang="it-IT" sz="2800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285720" y="42862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DOMANDA: è necessariamente un approccio sbagliato?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I parametri dell’esperimento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121442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Variabilità sulle masse</a:t>
            </a:r>
          </a:p>
          <a:p>
            <a:r>
              <a:rPr lang="it-IT" sz="2800" dirty="0" smtClean="0"/>
              <a:t>Semplifichiamo l’esempio ipotizzando 4 bambini di masse differenti: 20 kg, 30 kg, 40 kg, 50 kg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4282" y="2643182"/>
            <a:ext cx="87154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Variabilità sulle lunghezze</a:t>
            </a:r>
          </a:p>
          <a:p>
            <a:r>
              <a:rPr lang="it-IT" sz="2800" dirty="0" smtClean="0"/>
              <a:t>Non disponendo di un metro, suddividiamo in 4 tacche la lunghezza di ciascuno dei due bracci. Etichettiamo con 1, 2, 3 e 4 allontanandosi dal “perno”.</a:t>
            </a:r>
          </a:p>
          <a:p>
            <a:endParaRPr lang="it-IT" sz="2800" dirty="0" smtClean="0"/>
          </a:p>
          <a:p>
            <a:endParaRPr lang="it-IT" sz="28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714884"/>
            <a:ext cx="4000528" cy="200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e 9"/>
          <p:cNvSpPr/>
          <p:nvPr/>
        </p:nvSpPr>
        <p:spPr>
          <a:xfrm>
            <a:off x="2928926" y="5357826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500298" y="550070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3286116" y="521495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643306" y="507207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92226" name="Picture 2" descr="Risultati immagini per 20 k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4643446"/>
            <a:ext cx="1214446" cy="1214446"/>
          </a:xfrm>
          <a:prstGeom prst="rect">
            <a:avLst/>
          </a:prstGeom>
          <a:noFill/>
        </p:spPr>
      </p:pic>
      <p:pic>
        <p:nvPicPr>
          <p:cNvPr id="692228" name="Picture 4" descr="Risultati immagini per 30 k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4857760"/>
            <a:ext cx="1366132" cy="1848046"/>
          </a:xfrm>
          <a:prstGeom prst="rect">
            <a:avLst/>
          </a:prstGeom>
          <a:noFill/>
        </p:spPr>
      </p:pic>
      <p:pic>
        <p:nvPicPr>
          <p:cNvPr id="692230" name="Picture 6" descr="Risultati immagini per 40 k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4286256"/>
            <a:ext cx="1714512" cy="1714512"/>
          </a:xfrm>
          <a:prstGeom prst="rect">
            <a:avLst/>
          </a:prstGeom>
          <a:noFill/>
        </p:spPr>
      </p:pic>
      <p:pic>
        <p:nvPicPr>
          <p:cNvPr id="692232" name="Picture 8" descr="Risultati immagini per 50 k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4786322"/>
            <a:ext cx="2643206" cy="2592157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2285984" y="5286388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1</a:t>
            </a:r>
            <a:endParaRPr lang="it-IT" sz="2800" dirty="0" smtClean="0"/>
          </a:p>
        </p:txBody>
      </p:sp>
      <p:sp>
        <p:nvSpPr>
          <p:cNvPr id="16" name="CasellaDiTesto 15"/>
          <p:cNvSpPr txBox="1"/>
          <p:nvPr/>
        </p:nvSpPr>
        <p:spPr>
          <a:xfrm>
            <a:off x="2714612" y="5143512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2</a:t>
            </a:r>
            <a:endParaRPr lang="it-IT" sz="2800" dirty="0" smtClean="0"/>
          </a:p>
        </p:txBody>
      </p:sp>
      <p:sp>
        <p:nvSpPr>
          <p:cNvPr id="17" name="CasellaDiTesto 16"/>
          <p:cNvSpPr txBox="1"/>
          <p:nvPr/>
        </p:nvSpPr>
        <p:spPr>
          <a:xfrm>
            <a:off x="3071802" y="5000636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3</a:t>
            </a:r>
            <a:endParaRPr lang="it-IT" sz="2800" dirty="0" smtClean="0"/>
          </a:p>
        </p:txBody>
      </p:sp>
      <p:sp>
        <p:nvSpPr>
          <p:cNvPr id="18" name="CasellaDiTesto 17"/>
          <p:cNvSpPr txBox="1"/>
          <p:nvPr/>
        </p:nvSpPr>
        <p:spPr>
          <a:xfrm>
            <a:off x="3428992" y="4857760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4</a:t>
            </a:r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L’aspetto positivo della rappresentazione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2844" y="4929198"/>
            <a:ext cx="8572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Comunque la rappresentazione </a:t>
            </a:r>
            <a:r>
              <a:rPr lang="it-IT" sz="2800" i="1" dirty="0" smtClean="0"/>
              <a:t>veicola</a:t>
            </a:r>
            <a:r>
              <a:rPr lang="it-IT" sz="2800" dirty="0" smtClean="0"/>
              <a:t> la </a:t>
            </a:r>
            <a:r>
              <a:rPr lang="it-IT" sz="2800" b="1" dirty="0" smtClean="0"/>
              <a:t>descrizione</a:t>
            </a:r>
            <a:r>
              <a:rPr lang="it-IT" sz="2800" dirty="0" smtClean="0"/>
              <a:t> di un oggetto, instradando l’interlocutore a coglierne le proprietà rilevanti.</a:t>
            </a:r>
          </a:p>
        </p:txBody>
      </p:sp>
      <p:pic>
        <p:nvPicPr>
          <p:cNvPr id="5" name="Immagine 4" descr="cecinestp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1500174"/>
            <a:ext cx="5643602" cy="3330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Registrare i primi risultati: caso “verde”, “caso rosso” e “caso giallo”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1214422"/>
            <a:ext cx="8858312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Caso </a:t>
            </a:r>
            <a:r>
              <a:rPr lang="it-IT" sz="2800" dirty="0" smtClean="0">
                <a:solidFill>
                  <a:srgbClr val="00B050"/>
                </a:solidFill>
              </a:rPr>
              <a:t>verde</a:t>
            </a:r>
            <a:r>
              <a:rPr lang="it-IT" sz="2800" dirty="0" smtClean="0"/>
              <a:t>: l’altalena pende a sinistra</a:t>
            </a:r>
          </a:p>
          <a:p>
            <a:r>
              <a:rPr lang="it-IT" sz="2800" dirty="0" smtClean="0"/>
              <a:t>Caso </a:t>
            </a:r>
            <a:r>
              <a:rPr lang="it-IT" sz="2800" dirty="0" smtClean="0">
                <a:solidFill>
                  <a:srgbClr val="FF0000"/>
                </a:solidFill>
              </a:rPr>
              <a:t>rosso</a:t>
            </a:r>
            <a:r>
              <a:rPr lang="it-IT" sz="2800" dirty="0" smtClean="0"/>
              <a:t>: l’altalena pende a destra</a:t>
            </a:r>
          </a:p>
          <a:p>
            <a:r>
              <a:rPr lang="it-IT" sz="2800" dirty="0" smtClean="0"/>
              <a:t>Caso </a:t>
            </a:r>
            <a:r>
              <a:rPr lang="it-IT" sz="2800" dirty="0" smtClean="0">
                <a:solidFill>
                  <a:srgbClr val="FFFF00"/>
                </a:solidFill>
              </a:rPr>
              <a:t>giallo</a:t>
            </a:r>
            <a:r>
              <a:rPr lang="it-IT" sz="2800" dirty="0" smtClean="0"/>
              <a:t>: l’altalena è in equilibrio 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1571604" y="2714620"/>
          <a:ext cx="6096000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Come “ordinare” questi risultati?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121442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Voglio attivare gli strumenti che conosco per la definizione del modello. Posso ad esempio raggruppare </a:t>
            </a:r>
            <a:r>
              <a:rPr lang="it-IT" sz="2400" b="1" dirty="0" smtClean="0">
                <a:solidFill>
                  <a:srgbClr val="FF0000"/>
                </a:solidFill>
              </a:rPr>
              <a:t>tutte le prove eseguite con bracci uguali</a:t>
            </a:r>
            <a:r>
              <a:rPr lang="it-IT" sz="2400" dirty="0" smtClean="0"/>
              <a:t> (</a:t>
            </a:r>
            <a:r>
              <a:rPr lang="it-IT" sz="2400" b="1" dirty="0" smtClean="0"/>
              <a:t>simmetria geometrica</a:t>
            </a:r>
            <a:r>
              <a:rPr lang="it-IT" sz="2400" dirty="0" smtClean="0"/>
              <a:t>)!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500166" y="2571744"/>
          <a:ext cx="60960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it-IT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14282" y="5857892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Risultato: in condizioni di </a:t>
            </a:r>
            <a:r>
              <a:rPr lang="it-IT" sz="2400" b="1" dirty="0" smtClean="0"/>
              <a:t>simmetria </a:t>
            </a:r>
            <a:r>
              <a:rPr lang="it-IT" sz="2400" dirty="0" smtClean="0"/>
              <a:t>rispetto al fulcro, l’altalena pende dalla parte in cui si trova la massa maggiore.</a:t>
            </a:r>
            <a:endParaRPr lang="it-IT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Azzardiamo un’ipotesi?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1214422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Ipotesi</a:t>
            </a:r>
            <a:r>
              <a:rPr lang="it-IT" sz="2400" dirty="0" smtClean="0"/>
              <a:t>: l’altalena pende sempre dalla parte della massa maggiore.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14282" y="5286388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Conclusione (parziale): </a:t>
            </a:r>
            <a:r>
              <a:rPr lang="it-IT" sz="2400" dirty="0" smtClean="0"/>
              <a:t>non è sufficiente conoscere il parametro “massa” per determinare il comportamento dell’altalena. </a:t>
            </a:r>
            <a:endParaRPr lang="it-IT" sz="2400" b="1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142844" y="1785926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Verifica</a:t>
            </a:r>
            <a:r>
              <a:rPr lang="it-IT" sz="2400" dirty="0" smtClean="0"/>
              <a:t>: FALSO! Abbiamo infatti registrato casi come questi: 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1571604" y="2714620"/>
          <a:ext cx="6096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Come procedere?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1214422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Mettiamo in campo una simmetria di altro tipo: masse identiche.</a:t>
            </a:r>
            <a:endParaRPr lang="it-IT" sz="2400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142844" y="1785926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Avevamo registrato i seguenti risultati:</a:t>
            </a:r>
            <a:endParaRPr lang="it-IT" sz="2400" dirty="0" smtClean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571604" y="2714620"/>
          <a:ext cx="6096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…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214282" y="5214950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Risultato: in condizioni di </a:t>
            </a:r>
            <a:r>
              <a:rPr lang="it-IT" sz="2400" b="1" dirty="0" smtClean="0"/>
              <a:t>simmetria </a:t>
            </a:r>
            <a:r>
              <a:rPr lang="it-IT" sz="2400" dirty="0" smtClean="0"/>
              <a:t>di massa, l’altalena pende dalla parte del braccio maggiore.</a:t>
            </a:r>
            <a:endParaRPr lang="it-IT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Affinare il nostro modello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2844" y="1214422"/>
            <a:ext cx="88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Braccio e massa sono entrambi parametri che influiscono sull’esito del nostro esperimento. Dobbiamo adesso approfondire (la </a:t>
            </a:r>
            <a:r>
              <a:rPr lang="it-IT" sz="2400" b="1" dirty="0" smtClean="0">
                <a:solidFill>
                  <a:srgbClr val="FF0000"/>
                </a:solidFill>
              </a:rPr>
              <a:t>terza “A”!</a:t>
            </a:r>
            <a:r>
              <a:rPr lang="it-IT" sz="2400" b="1" dirty="0" smtClean="0"/>
              <a:t>) la nostra conoscenza del fenomeno.  </a:t>
            </a:r>
            <a:endParaRPr lang="it-IT" sz="2400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214282" y="6000768"/>
            <a:ext cx="878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DOMANDA: come si commentano i risultati della tabella?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14282" y="2428868"/>
            <a:ext cx="88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Gli studenti intuiscono la necessità di ulteriore sistematicità: tenere fisse le condizioni a destra (ad es. posizione 2, massa 30).</a:t>
            </a:r>
          </a:p>
          <a:p>
            <a:r>
              <a:rPr lang="it-IT" sz="2400" b="1" dirty="0" smtClean="0"/>
              <a:t>Si ottiene la seguente tabella (</a:t>
            </a:r>
            <a:r>
              <a:rPr lang="it-IT" sz="2400" b="1" dirty="0" err="1" smtClean="0"/>
              <a:t>righe=masse</a:t>
            </a:r>
            <a:r>
              <a:rPr lang="it-IT" sz="2400" b="1" dirty="0" smtClean="0"/>
              <a:t>, </a:t>
            </a:r>
            <a:r>
              <a:rPr lang="it-IT" sz="2400" b="1" dirty="0" err="1" smtClean="0"/>
              <a:t>colonne=</a:t>
            </a:r>
            <a:r>
              <a:rPr lang="it-IT" sz="2400" b="1" dirty="0" smtClean="0"/>
              <a:t> posizioni) </a:t>
            </a:r>
            <a:endParaRPr lang="it-IT" sz="2400" dirty="0" smtClean="0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2786050" y="3929066"/>
          <a:ext cx="3643340" cy="1619255"/>
        </p:xfrm>
        <a:graphic>
          <a:graphicData uri="http://schemas.openxmlformats.org/drawingml/2006/table">
            <a:tbl>
              <a:tblPr/>
              <a:tblGrid>
                <a:gridCol w="728668"/>
                <a:gridCol w="728668"/>
                <a:gridCol w="728668"/>
                <a:gridCol w="728668"/>
                <a:gridCol w="728668"/>
              </a:tblGrid>
              <a:tr h="323851"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Affinare il nostro modello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14282" y="6143644"/>
            <a:ext cx="878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Risultato: la verifica è positiva per tutti e 4</a:t>
            </a:r>
            <a:r>
              <a:rPr lang="it-IT" sz="2400" b="1" baseline="30000" dirty="0" smtClean="0"/>
              <a:t>4 </a:t>
            </a:r>
            <a:r>
              <a:rPr lang="it-IT" sz="2400" b="1" dirty="0" smtClean="0"/>
              <a:t>i casi possibili.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42844" y="1214422"/>
            <a:ext cx="885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Ipotesi</a:t>
            </a:r>
            <a:r>
              <a:rPr lang="it-IT" sz="2400" dirty="0" smtClean="0"/>
              <a:t>: “Vince” la parte dove si ha il </a:t>
            </a:r>
            <a:r>
              <a:rPr lang="it-IT" sz="2400" b="1" dirty="0" smtClean="0"/>
              <a:t>maggiore prodotto </a:t>
            </a:r>
          </a:p>
          <a:p>
            <a:r>
              <a:rPr lang="it-IT" sz="2400" b="1" dirty="0" smtClean="0"/>
              <a:t>massa x braccio.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1714480" y="2571744"/>
          <a:ext cx="60960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Posizione su braccio 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Massa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dx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Check</a:t>
                      </a: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OK!</a:t>
                      </a:r>
                      <a:endParaRPr lang="it-IT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OK!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OK!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OK!</a:t>
                      </a:r>
                      <a:endParaRPr lang="it-IT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OK!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it-IT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it-IT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…per</a:t>
            </a:r>
            <a:r>
              <a:rPr lang="it-IT" dirty="0" smtClean="0"/>
              <a:t> arrivare finalmente alla legge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2844" y="2000240"/>
            <a:ext cx="88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Per valutare dove pende l’altalena devo confrontare le quantità massa x braccio (figlia naturale del concetto di momento, che può non essere nemmeno introdotto).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57158" y="2571744"/>
            <a:ext cx="8643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 algn="ctr"/>
            <a:r>
              <a:rPr lang="it-IT" sz="28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[Filmato: Leonardo (2 min)]</a:t>
            </a:r>
          </a:p>
          <a:p>
            <a:r>
              <a:rPr lang="it-IT" sz="32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Attività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14282" y="2714620"/>
            <a:ext cx="842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DOMANDA: come applicare la seconda “A” (</a:t>
            </a:r>
            <a:r>
              <a:rPr lang="it-IT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=analogia</a:t>
            </a:r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per risolvere il caso di altri tipi di leve?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42844" y="1571612"/>
            <a:ext cx="885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Per “risolvere” il problema della leva (di prima specie) abbiamo fatto ricorso all’</a:t>
            </a:r>
            <a:r>
              <a:rPr lang="it-IT" sz="2400" b="1" dirty="0" smtClean="0">
                <a:solidFill>
                  <a:srgbClr val="FF0000"/>
                </a:solidFill>
              </a:rPr>
              <a:t>astrazione</a:t>
            </a:r>
            <a:r>
              <a:rPr lang="it-IT" sz="2400" b="1" dirty="0" smtClean="0"/>
              <a:t> e all’</a:t>
            </a:r>
            <a:r>
              <a:rPr lang="it-IT" sz="2400" b="1" dirty="0" smtClean="0">
                <a:solidFill>
                  <a:srgbClr val="FF0000"/>
                </a:solidFill>
              </a:rPr>
              <a:t>affinamento </a:t>
            </a:r>
            <a:r>
              <a:rPr lang="it-IT" sz="2400" b="1" dirty="0" smtClean="0"/>
              <a:t>del modello.</a:t>
            </a:r>
          </a:p>
        </p:txBody>
      </p:sp>
      <p:pic>
        <p:nvPicPr>
          <p:cNvPr id="788482" name="Picture 2" descr="Risultati immagini per schiaccianoci lev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4071942"/>
            <a:ext cx="2520000" cy="2520000"/>
          </a:xfrm>
          <a:prstGeom prst="rect">
            <a:avLst/>
          </a:prstGeom>
          <a:noFill/>
        </p:spPr>
      </p:pic>
      <p:pic>
        <p:nvPicPr>
          <p:cNvPr id="788484" name="Picture 4" descr="Risultati immagini per pinze per ghiacci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4071942"/>
            <a:ext cx="2285984" cy="2285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57158" y="2571744"/>
            <a:ext cx="8643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 smtClean="0"/>
          </a:p>
          <a:p>
            <a:pPr algn="ctr"/>
            <a:r>
              <a:rPr lang="it-IT" sz="280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Grazie per l’attenzione.</a:t>
            </a:r>
          </a:p>
          <a:p>
            <a:r>
              <a:rPr lang="it-IT" sz="32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3425</TotalTime>
  <Words>5769</Words>
  <Application>Microsoft Office PowerPoint</Application>
  <PresentationFormat>Presentazione su schermo (4:3)</PresentationFormat>
  <Paragraphs>1096</Paragraphs>
  <Slides>158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158</vt:i4>
      </vt:variant>
    </vt:vector>
  </HeadingPairs>
  <TitlesOfParts>
    <vt:vector size="160" baseType="lpstr">
      <vt:lpstr>Trek</vt:lpstr>
      <vt:lpstr>Equazione</vt:lpstr>
      <vt:lpstr>Dalla rappresentazione del fenomeno alla sua descrizione: modelli in fisica  </vt:lpstr>
      <vt:lpstr>Cominciamo…dalla fine</vt:lpstr>
      <vt:lpstr>E un saluto anche lui</vt:lpstr>
      <vt:lpstr>Diapositiva 4</vt:lpstr>
      <vt:lpstr>Cosa verrà sviluppato nella parte I</vt:lpstr>
      <vt:lpstr>Lo schema concettuale</vt:lpstr>
      <vt:lpstr>Cosa significa rappresentare?</vt:lpstr>
      <vt:lpstr>Cos’è una rappresentazione? O anche: cosa non è?</vt:lpstr>
      <vt:lpstr>L’aspetto positivo della rappresentazione</vt:lpstr>
      <vt:lpstr>Un esempio per i miei studenti…questa non è l’Italia</vt:lpstr>
      <vt:lpstr>La prima A: ASTRAZIONE  (SEMPLIFICAZIONE, SCHEMATIZZAZIONE…)</vt:lpstr>
      <vt:lpstr>Per iniziare</vt:lpstr>
      <vt:lpstr>…Signore e signori, partiamo da un gatto</vt:lpstr>
      <vt:lpstr>…A cosa può servirci un gatto?</vt:lpstr>
      <vt:lpstr>Un approccio “pratico" estremamente semplificato</vt:lpstr>
      <vt:lpstr>La mano no, il campo magnetico sì</vt:lpstr>
      <vt:lpstr>Altri esempi di chiralità</vt:lpstr>
      <vt:lpstr>Tornando al nostro gatto</vt:lpstr>
      <vt:lpstr>Tornando al nostro gatto</vt:lpstr>
      <vt:lpstr>Ma a parte il colore del pelo?</vt:lpstr>
      <vt:lpstr>Ma quindi la risposta per il gatto è?</vt:lpstr>
      <vt:lpstr>Una definizione di simmetria</vt:lpstr>
      <vt:lpstr>Qualche esempio di simmetrie</vt:lpstr>
      <vt:lpstr>Perché la simmetria semplifica anche i problemi</vt:lpstr>
      <vt:lpstr>Quando la simmetria è un’astrazione plausibile…</vt:lpstr>
      <vt:lpstr>Ancora un altro tipo di simmetria</vt:lpstr>
      <vt:lpstr>…e il relativo esempio di ausilio per i problemi</vt:lpstr>
      <vt:lpstr>Dimostrazione per assurdo</vt:lpstr>
      <vt:lpstr>Un altro esempio…</vt:lpstr>
      <vt:lpstr>…e la sua utilità “in natura”!</vt:lpstr>
      <vt:lpstr>…applichiamo la simmetria per risolvere questo problema!</vt:lpstr>
      <vt:lpstr>Simmetrie nel mondo tecnologico</vt:lpstr>
      <vt:lpstr>Simmetrie nel gioco d’azzardo</vt:lpstr>
      <vt:lpstr>Combinando più simmetrie</vt:lpstr>
      <vt:lpstr>Perché abbiamo parlato di simmetrie?</vt:lpstr>
      <vt:lpstr>Proprietà dei modelli fisici (1)</vt:lpstr>
      <vt:lpstr>Attività</vt:lpstr>
      <vt:lpstr>Domandiamoci</vt:lpstr>
      <vt:lpstr>La rappresentazione di una spinta</vt:lpstr>
      <vt:lpstr>La rappresentazione di grandezze orientate</vt:lpstr>
      <vt:lpstr>La rappresentazione di grandezze orientate</vt:lpstr>
      <vt:lpstr>La rappresentazione mediante frecce</vt:lpstr>
      <vt:lpstr>Perché la più felice (1)?</vt:lpstr>
      <vt:lpstr>Perché la più felice (2)?</vt:lpstr>
      <vt:lpstr>Perché la più felice (3)?</vt:lpstr>
      <vt:lpstr>La seconda A: ANALOGIA   (TRASPOSIZIONE DI PROPRIETA’)</vt:lpstr>
      <vt:lpstr>Iniziamo a modellare con…Jonathan Swift</vt:lpstr>
      <vt:lpstr>Può esistere un mondo così?</vt:lpstr>
      <vt:lpstr>Lavoriamo con il nostro cilindro</vt:lpstr>
      <vt:lpstr>Che conseguenze ne traiamo sul nostro problema?</vt:lpstr>
      <vt:lpstr>Ora abbiamo capito perché…</vt:lpstr>
      <vt:lpstr>Proprietà dei modelli fisici (2)</vt:lpstr>
      <vt:lpstr>WARNING!</vt:lpstr>
      <vt:lpstr>Esercizio</vt:lpstr>
      <vt:lpstr>Copiare, copiare, copiare</vt:lpstr>
      <vt:lpstr>La terza A: Approfondimento progressivo  (CONVERGENZA DI PRECISIONE)</vt:lpstr>
      <vt:lpstr>Torniamo al nostro “modello” di Gulliver. </vt:lpstr>
      <vt:lpstr>Ritorniamo al gatto “semplificato”</vt:lpstr>
      <vt:lpstr>Quale morale abbiamo ricavato fin qui?</vt:lpstr>
      <vt:lpstr>Si può fare di meglio?</vt:lpstr>
      <vt:lpstr>Nel nostro esempio…</vt:lpstr>
      <vt:lpstr>Nel nostro esempio…</vt:lpstr>
      <vt:lpstr>Dunque la risposta al quesito è:</vt:lpstr>
      <vt:lpstr>Proprietà dei modelli fisici (3)</vt:lpstr>
      <vt:lpstr>Proprietà dei modelli fisici (3)</vt:lpstr>
      <vt:lpstr>Ma a che grado di precisione fermarsi?</vt:lpstr>
      <vt:lpstr>La risposta si può prendere per buona letteralmente!</vt:lpstr>
      <vt:lpstr>Ma se mi avvicino di più</vt:lpstr>
      <vt:lpstr>Come lo “scaling” condiziona la nostra aspettativa di precisione  e soluzione dei problemi</vt:lpstr>
      <vt:lpstr>Come lo “scaling” condiziona la nostra aspettativa di precisione  e soluzione dei problemi</vt:lpstr>
      <vt:lpstr>Come lo “scaling” condiziona la nostra aspettativa di precisione  e soluzione dei problemi</vt:lpstr>
      <vt:lpstr>Come lo “scaling” condiziona la nostra aspettativa di precisione  e soluzione dei problemi</vt:lpstr>
      <vt:lpstr>Come lo “scaling” condiziona la nostra aspettativa di precisione e soluzione dei problemi</vt:lpstr>
      <vt:lpstr>Come lo “scaling” condiziona la nostra aspettativa di precisione e soluzione dei problemi</vt:lpstr>
      <vt:lpstr>Come lo “scaling” condiziona la nostra aspettativa di precisione e soluzione dei problemi</vt:lpstr>
      <vt:lpstr>Qualche distanza notevole per valutare…</vt:lpstr>
      <vt:lpstr>…gli effetti dello scaling cosmico</vt:lpstr>
      <vt:lpstr>Effetti dello scaling cosmico</vt:lpstr>
      <vt:lpstr>Un considerazione “di scala”</vt:lpstr>
      <vt:lpstr>Warning!</vt:lpstr>
      <vt:lpstr>L’esempio vale anche sul “piccolo”</vt:lpstr>
      <vt:lpstr>Attività</vt:lpstr>
      <vt:lpstr>Una possibile soluzione</vt:lpstr>
      <vt:lpstr>Sintesi delle proprietà dei modelli</vt:lpstr>
      <vt:lpstr>Esperienza di laboratorio</vt:lpstr>
      <vt:lpstr>Approccio: esperienza vissuta</vt:lpstr>
      <vt:lpstr>Approccio: esperienza vissuta</vt:lpstr>
      <vt:lpstr>Formalizzazione dell’esperimento</vt:lpstr>
      <vt:lpstr>I parametri dell’esperimento</vt:lpstr>
      <vt:lpstr>Registrare i primi risultati: caso “verde”, “caso rosso” e “caso giallo”</vt:lpstr>
      <vt:lpstr>Come “ordinare” questi risultati?</vt:lpstr>
      <vt:lpstr>Azzardiamo un’ipotesi?</vt:lpstr>
      <vt:lpstr>Come procedere?</vt:lpstr>
      <vt:lpstr>Affinare il nostro modello</vt:lpstr>
      <vt:lpstr>Affinare il nostro modello</vt:lpstr>
      <vt:lpstr>…per arrivare finalmente alla legge</vt:lpstr>
      <vt:lpstr>Diapositiva 97</vt:lpstr>
      <vt:lpstr>Attività</vt:lpstr>
      <vt:lpstr>Diapositiva 99</vt:lpstr>
      <vt:lpstr>Diapositiva 100</vt:lpstr>
      <vt:lpstr>Cosa verrà sviluppato nella parte II</vt:lpstr>
      <vt:lpstr>A cosa servono i modelli nella fisica?</vt:lpstr>
      <vt:lpstr>A spiegare senza prevedere…</vt:lpstr>
      <vt:lpstr>Le 5 “Ws” (+1 “H”) della scienza </vt:lpstr>
      <vt:lpstr>Le grandezze fisiche fondamentali</vt:lpstr>
      <vt:lpstr>La rappresentazione del tempo </vt:lpstr>
      <vt:lpstr>La rappresentazione del tempo (2) </vt:lpstr>
      <vt:lpstr>Altre possibili rappresentazioni del tempo?</vt:lpstr>
      <vt:lpstr>Tempo e movimento</vt:lpstr>
      <vt:lpstr>Altre possibili rappresentazioni del tempo?</vt:lpstr>
      <vt:lpstr>Quale rappresentazione della lunghezza?</vt:lpstr>
      <vt:lpstr>Quale rappresentazione della massa?</vt:lpstr>
      <vt:lpstr>Quale rappresentazione della massa?</vt:lpstr>
      <vt:lpstr>Una questione preliminare</vt:lpstr>
      <vt:lpstr>Il nostro laboratorio mobile: il pendolo</vt:lpstr>
      <vt:lpstr>Esperienza di laboratorio: da cosa può dipendere il periodo del pendolo?</vt:lpstr>
      <vt:lpstr>Diapositiva 117</vt:lpstr>
      <vt:lpstr>Riflessione su esperimento “0”</vt:lpstr>
      <vt:lpstr>Diapositiva 119</vt:lpstr>
      <vt:lpstr>Riflessione su esperimento 1</vt:lpstr>
      <vt:lpstr>Diapositiva 121</vt:lpstr>
      <vt:lpstr>Riflessione su esperimento 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I calcoli “svelati” per piccole oscillazioni</vt:lpstr>
      <vt:lpstr>Diapositiva 130</vt:lpstr>
      <vt:lpstr>Diapositiva 131</vt:lpstr>
      <vt:lpstr>Per i più curiosi</vt:lpstr>
      <vt:lpstr>Ritornando alla questione preliminare</vt:lpstr>
      <vt:lpstr>La risposta è sì!</vt:lpstr>
      <vt:lpstr>Ritornando alla questione preliminare</vt:lpstr>
      <vt:lpstr>Fine dell’esperienza del pendolo</vt:lpstr>
      <vt:lpstr>…un caso reale: shark attack!</vt:lpstr>
      <vt:lpstr>Partenza!</vt:lpstr>
      <vt:lpstr>Il tuffo ci porta lontano…</vt:lpstr>
      <vt:lpstr>…e la nuotata continua…</vt:lpstr>
      <vt:lpstr>…quando ad un certo punto…</vt:lpstr>
      <vt:lpstr>Invertire la rotta!</vt:lpstr>
      <vt:lpstr>…quasi in salvo…</vt:lpstr>
      <vt:lpstr>…safe at last!</vt:lpstr>
      <vt:lpstr>Perché il grafico è utile?</vt:lpstr>
      <vt:lpstr>Perché il grafico è utile?</vt:lpstr>
      <vt:lpstr>Quali informazioni? Interpolazione</vt:lpstr>
      <vt:lpstr>Osservazioni sull’interpolazione</vt:lpstr>
      <vt:lpstr>Quali altre informazioni? La velocità di variazione del fenomeni</vt:lpstr>
      <vt:lpstr>L’importanza della pendenza!</vt:lpstr>
      <vt:lpstr>…dalla pendenza alla velocità di variazione</vt:lpstr>
      <vt:lpstr>Applicazioni del concetto di velocità</vt:lpstr>
      <vt:lpstr>…dalla velocità media alla velocità istantanea</vt:lpstr>
      <vt:lpstr>Percezione della velocità in diversi contesti</vt:lpstr>
      <vt:lpstr>Diapositiva 155</vt:lpstr>
      <vt:lpstr>Diapositiva 156</vt:lpstr>
      <vt:lpstr>Link utili</vt:lpstr>
      <vt:lpstr>Software utili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anni di relativita’ generale</dc:title>
  <dc:creator>Luca A</dc:creator>
  <cp:lastModifiedBy>Utente Windows</cp:lastModifiedBy>
  <cp:revision>673</cp:revision>
  <dcterms:created xsi:type="dcterms:W3CDTF">2016-02-13T22:31:10Z</dcterms:created>
  <dcterms:modified xsi:type="dcterms:W3CDTF">2019-09-10T20:41:23Z</dcterms:modified>
</cp:coreProperties>
</file>